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94" r:id="rId2"/>
    <p:sldId id="333" r:id="rId3"/>
    <p:sldId id="334" r:id="rId4"/>
    <p:sldId id="335" r:id="rId5"/>
    <p:sldId id="339" r:id="rId6"/>
    <p:sldId id="337" r:id="rId7"/>
    <p:sldId id="338" r:id="rId8"/>
    <p:sldId id="336" r:id="rId9"/>
    <p:sldId id="346" r:id="rId10"/>
    <p:sldId id="340" r:id="rId11"/>
    <p:sldId id="344" r:id="rId12"/>
    <p:sldId id="345" r:id="rId13"/>
    <p:sldId id="347" r:id="rId14"/>
    <p:sldId id="348" r:id="rId15"/>
    <p:sldId id="349" r:id="rId16"/>
    <p:sldId id="341" r:id="rId17"/>
    <p:sldId id="267" r:id="rId18"/>
  </p:sldIdLst>
  <p:sldSz cx="13004800" cy="9753600"/>
  <p:notesSz cx="6797675" cy="9926638"/>
  <p:defaultTextStyle>
    <a:defPPr>
      <a:defRPr lang="en-US"/>
    </a:defPPr>
    <a:lvl1pPr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1pPr>
    <a:lvl2pPr marL="342900" indent="114300"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2pPr>
    <a:lvl3pPr marL="685800" indent="228600"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3pPr>
    <a:lvl4pPr marL="1028700" indent="342900"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4pPr>
    <a:lvl5pPr marL="1371600" indent="457200" algn="ctr" defTabSz="584200" rtl="0" fontAlgn="base" hangingPunct="0">
      <a:spcBef>
        <a:spcPct val="0"/>
      </a:spcBef>
      <a:spcAft>
        <a:spcPct val="0"/>
      </a:spcAft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5pPr>
    <a:lvl6pPr marL="2286000" algn="l" defTabSz="914400" rtl="0" eaLnBrk="1" latinLnBrk="0" hangingPunct="1"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6pPr>
    <a:lvl7pPr marL="2743200" algn="l" defTabSz="914400" rtl="0" eaLnBrk="1" latinLnBrk="0" hangingPunct="1"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7pPr>
    <a:lvl8pPr marL="3200400" algn="l" defTabSz="914400" rtl="0" eaLnBrk="1" latinLnBrk="0" hangingPunct="1"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8pPr>
    <a:lvl9pPr marL="3657600" algn="l" defTabSz="914400" rtl="0" eaLnBrk="1" latinLnBrk="0" hangingPunct="1">
      <a:defRPr sz="3600" kern="1200">
        <a:solidFill>
          <a:srgbClr val="000000"/>
        </a:solidFill>
        <a:latin typeface="Helvetica Light" charset="0"/>
        <a:ea typeface="Helvetica Light" charset="0"/>
        <a:cs typeface="Helvetica Light" charset="0"/>
        <a:sym typeface="Helvetica Light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989" autoAdjust="0"/>
  </p:normalViewPr>
  <p:slideViewPr>
    <p:cSldViewPr>
      <p:cViewPr varScale="1">
        <p:scale>
          <a:sx n="47" d="100"/>
          <a:sy n="47" d="100"/>
        </p:scale>
        <p:origin x="868" y="64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234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1"/>
          </a:xfrm>
          <a:prstGeom prst="rect">
            <a:avLst/>
          </a:prstGeom>
        </p:spPr>
        <p:txBody>
          <a:bodyPr vert="horz" lIns="95253" tIns="47627" rIns="95253" bIns="47627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6331"/>
          </a:xfrm>
          <a:prstGeom prst="rect">
            <a:avLst/>
          </a:prstGeom>
        </p:spPr>
        <p:txBody>
          <a:bodyPr vert="horz" lIns="95253" tIns="47627" rIns="95253" bIns="47627" rtlCol="0"/>
          <a:lstStyle>
            <a:lvl1pPr algn="r">
              <a:defRPr sz="1200"/>
            </a:lvl1pPr>
          </a:lstStyle>
          <a:p>
            <a:fld id="{1BD1B730-E9C9-41DD-A60D-B700D62DB009}" type="datetimeFigureOut">
              <a:rPr lang="en-AU" smtClean="0"/>
              <a:pPr/>
              <a:t>25/05/2016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5253" tIns="47627" rIns="95253" bIns="47627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428585"/>
            <a:ext cx="2945659" cy="496331"/>
          </a:xfrm>
          <a:prstGeom prst="rect">
            <a:avLst/>
          </a:prstGeom>
        </p:spPr>
        <p:txBody>
          <a:bodyPr vert="horz" lIns="95253" tIns="47627" rIns="95253" bIns="47627" rtlCol="0" anchor="b"/>
          <a:lstStyle>
            <a:lvl1pPr algn="r">
              <a:defRPr sz="1200"/>
            </a:lvl1pPr>
          </a:lstStyle>
          <a:p>
            <a:fld id="{6481E673-0657-4ACD-8D49-431E4792CB1A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57242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/>
          </p:cNvSpPr>
          <p:nvPr>
            <p:ph type="body" sz="quarter" idx="3"/>
          </p:nvPr>
        </p:nvSpPr>
        <p:spPr bwMode="auto">
          <a:xfrm>
            <a:off x="906358" y="4715155"/>
            <a:ext cx="4984962" cy="4466987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5253" tIns="47627" rIns="95253" bIns="47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>
                <a:sym typeface="Noteworthy Bold" charset="0"/>
              </a:rPr>
              <a:t>Click to edit Master text styles</a:t>
            </a:r>
          </a:p>
          <a:p>
            <a:pPr lvl="1"/>
            <a:r>
              <a:rPr lang="en-US" noProof="0" smtClean="0">
                <a:sym typeface="Noteworthy Bold" charset="0"/>
              </a:rPr>
              <a:t>Second level</a:t>
            </a:r>
          </a:p>
          <a:p>
            <a:pPr lvl="2"/>
            <a:r>
              <a:rPr lang="en-US" noProof="0" smtClean="0">
                <a:sym typeface="Noteworthy Bold" charset="0"/>
              </a:rPr>
              <a:t>Third level</a:t>
            </a:r>
          </a:p>
          <a:p>
            <a:pPr lvl="3"/>
            <a:r>
              <a:rPr lang="en-US" noProof="0" smtClean="0">
                <a:sym typeface="Noteworthy Bold" charset="0"/>
              </a:rPr>
              <a:t>Fourth level</a:t>
            </a:r>
          </a:p>
          <a:p>
            <a:pPr lvl="4"/>
            <a:r>
              <a:rPr lang="en-US" noProof="0" smtClean="0">
                <a:sym typeface="Noteworthy Bold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42789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1pPr>
    <a:lvl2pPr marL="3429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2pPr>
    <a:lvl3pPr marL="6858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3pPr>
    <a:lvl4pPr marL="10287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4pPr>
    <a:lvl5pPr marL="13716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19669817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13031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495837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915441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28082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85629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253416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38351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60082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11603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17099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80177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68006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526724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63544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dirty="0" smtClean="0">
              <a:sym typeface="Helvetica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Light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Light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Light" charset="0"/>
              </a:rPr>
              <a:t>Second level</a:t>
            </a:r>
          </a:p>
          <a:p>
            <a:pPr lvl="2"/>
            <a:r>
              <a:rPr lang="en-US" smtClean="0">
                <a:sym typeface="Helvetica Light" charset="0"/>
              </a:rPr>
              <a:t>Third level</a:t>
            </a:r>
          </a:p>
          <a:p>
            <a:pPr lvl="3"/>
            <a:r>
              <a:rPr lang="en-US" smtClean="0">
                <a:sym typeface="Helvetica Light" charset="0"/>
              </a:rPr>
              <a:t>Fourth level</a:t>
            </a:r>
          </a:p>
          <a:p>
            <a:pPr lvl="4"/>
            <a:r>
              <a:rPr lang="en-US" smtClean="0">
                <a:sym typeface="Helvetica Light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000000"/>
          </a:solidFill>
          <a:latin typeface="+mj-lt"/>
          <a:ea typeface="+mj-ea"/>
          <a:cs typeface="+mj-cs"/>
          <a:sym typeface="Helvetica Light" charset="0"/>
        </a:defRPr>
      </a:lvl1pPr>
      <a:lvl2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2pPr>
      <a:lvl3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3pPr>
      <a:lvl4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4pPr>
      <a:lvl5pPr algn="ctr" defTabSz="584200" rtl="0" eaLnBrk="0" fontAlgn="base" hangingPunct="0">
        <a:spcBef>
          <a:spcPct val="0"/>
        </a:spcBef>
        <a:spcAft>
          <a:spcPct val="0"/>
        </a:spcAft>
        <a:defRPr sz="80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5pPr>
      <a:lvl6pPr marL="457200" algn="ctr" defTabSz="584200" rtl="0" fontAlgn="base" hangingPunct="0">
        <a:spcBef>
          <a:spcPct val="0"/>
        </a:spcBef>
        <a:spcAft>
          <a:spcPct val="0"/>
        </a:spcAft>
        <a:defRPr sz="80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6pPr>
      <a:lvl7pPr marL="914400" algn="ctr" defTabSz="584200" rtl="0" fontAlgn="base" hangingPunct="0">
        <a:spcBef>
          <a:spcPct val="0"/>
        </a:spcBef>
        <a:spcAft>
          <a:spcPct val="0"/>
        </a:spcAft>
        <a:defRPr sz="80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7pPr>
      <a:lvl8pPr marL="1371600" algn="ctr" defTabSz="584200" rtl="0" fontAlgn="base" hangingPunct="0">
        <a:spcBef>
          <a:spcPct val="0"/>
        </a:spcBef>
        <a:spcAft>
          <a:spcPct val="0"/>
        </a:spcAft>
        <a:defRPr sz="80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8pPr>
      <a:lvl9pPr marL="1828800" algn="ctr" defTabSz="584200" rtl="0" fontAlgn="base" hangingPunct="0">
        <a:spcBef>
          <a:spcPct val="0"/>
        </a:spcBef>
        <a:spcAft>
          <a:spcPct val="0"/>
        </a:spcAft>
        <a:defRPr sz="8000">
          <a:solidFill>
            <a:srgbClr val="000000"/>
          </a:solidFill>
          <a:latin typeface="Helvetica Light" charset="0"/>
          <a:ea typeface="Helvetica Light" charset="0"/>
          <a:cs typeface="Helvetica Light" charset="0"/>
          <a:sym typeface="Helvetica Light" charset="0"/>
        </a:defRPr>
      </a:lvl9pPr>
    </p:titleStyle>
    <p:bodyStyle>
      <a:lvl1pPr marL="381000" indent="-381000" algn="l" defTabSz="584200" rtl="0" eaLnBrk="0" fontAlgn="base" hangingPunct="0">
        <a:spcBef>
          <a:spcPts val="4200"/>
        </a:spcBef>
        <a:spcAft>
          <a:spcPct val="0"/>
        </a:spcAft>
        <a:buSzPct val="100000"/>
        <a:buChar char="•"/>
        <a:defRPr sz="38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1pPr>
      <a:lvl2pPr marL="762000" indent="-381000" algn="l" defTabSz="584200" rtl="0" eaLnBrk="0" fontAlgn="base" hangingPunct="0">
        <a:spcBef>
          <a:spcPts val="4200"/>
        </a:spcBef>
        <a:spcAft>
          <a:spcPct val="0"/>
        </a:spcAft>
        <a:buSzPct val="100000"/>
        <a:buChar char="•"/>
        <a:defRPr sz="38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2pPr>
      <a:lvl3pPr marL="1143000" indent="-381000" algn="l" defTabSz="584200" rtl="0" eaLnBrk="0" fontAlgn="base" hangingPunct="0">
        <a:spcBef>
          <a:spcPts val="4200"/>
        </a:spcBef>
        <a:spcAft>
          <a:spcPct val="0"/>
        </a:spcAft>
        <a:buSzPct val="100000"/>
        <a:buChar char="•"/>
        <a:defRPr sz="38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3pPr>
      <a:lvl4pPr marL="1524000" indent="-381000" algn="l" defTabSz="584200" rtl="0" eaLnBrk="0" fontAlgn="base" hangingPunct="0">
        <a:spcBef>
          <a:spcPts val="4200"/>
        </a:spcBef>
        <a:spcAft>
          <a:spcPct val="0"/>
        </a:spcAft>
        <a:buSzPct val="100000"/>
        <a:buChar char="•"/>
        <a:defRPr sz="38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4pPr>
      <a:lvl5pPr marL="1905000" indent="-381000" algn="l" defTabSz="584200" rtl="0" eaLnBrk="0" fontAlgn="base" hangingPunct="0">
        <a:spcBef>
          <a:spcPts val="4200"/>
        </a:spcBef>
        <a:spcAft>
          <a:spcPct val="0"/>
        </a:spcAft>
        <a:buSzPct val="100000"/>
        <a:buChar char="•"/>
        <a:defRPr sz="38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5pPr>
      <a:lvl6pPr marL="2362200" indent="-381000" algn="l" defTabSz="584200" rtl="0" fontAlgn="base" hangingPunct="0">
        <a:spcBef>
          <a:spcPts val="4200"/>
        </a:spcBef>
        <a:spcAft>
          <a:spcPct val="0"/>
        </a:spcAft>
        <a:buSzPct val="100000"/>
        <a:buChar char="•"/>
        <a:defRPr sz="38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6pPr>
      <a:lvl7pPr marL="2819400" indent="-381000" algn="l" defTabSz="584200" rtl="0" fontAlgn="base" hangingPunct="0">
        <a:spcBef>
          <a:spcPts val="4200"/>
        </a:spcBef>
        <a:spcAft>
          <a:spcPct val="0"/>
        </a:spcAft>
        <a:buSzPct val="100000"/>
        <a:buChar char="•"/>
        <a:defRPr sz="38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7pPr>
      <a:lvl8pPr marL="3276600" indent="-381000" algn="l" defTabSz="584200" rtl="0" fontAlgn="base" hangingPunct="0">
        <a:spcBef>
          <a:spcPts val="4200"/>
        </a:spcBef>
        <a:spcAft>
          <a:spcPct val="0"/>
        </a:spcAft>
        <a:buSzPct val="100000"/>
        <a:buChar char="•"/>
        <a:defRPr sz="38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8pPr>
      <a:lvl9pPr marL="3733800" indent="-381000" algn="l" defTabSz="584200" rtl="0" fontAlgn="base" hangingPunct="0">
        <a:spcBef>
          <a:spcPts val="4200"/>
        </a:spcBef>
        <a:spcAft>
          <a:spcPct val="0"/>
        </a:spcAft>
        <a:buSzPct val="100000"/>
        <a:buChar char="•"/>
        <a:defRPr sz="3800">
          <a:solidFill>
            <a:srgbClr val="000000"/>
          </a:solidFill>
          <a:latin typeface="+mn-lt"/>
          <a:ea typeface="+mn-ea"/>
          <a:cs typeface="+mn-cs"/>
          <a:sym typeface="Helvetica Light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Content Placeholder 3" descr="Picture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9891"/>
            <a:ext cx="13004800" cy="9753600"/>
          </a:xfrm>
        </p:spPr>
      </p:pic>
      <p:sp>
        <p:nvSpPr>
          <p:cNvPr id="2051" name="Title 1"/>
          <p:cNvSpPr>
            <a:spLocks noGrp="1"/>
          </p:cNvSpPr>
          <p:nvPr>
            <p:ph type="title"/>
          </p:nvPr>
        </p:nvSpPr>
        <p:spPr>
          <a:xfrm>
            <a:off x="309984" y="328591"/>
            <a:ext cx="12457112" cy="7272337"/>
          </a:xfrm>
        </p:spPr>
        <p:txBody>
          <a:bodyPr/>
          <a:lstStyle/>
          <a:p>
            <a:r>
              <a:rPr lang="en-AU" sz="4800" b="1" dirty="0"/>
              <a:t>The Government’s Innovation Policy – How can Agriculture and Our Profession make it happen and Benefit?</a:t>
            </a:r>
            <a:r>
              <a:rPr lang="en-AU" sz="6000" dirty="0" smtClean="0"/>
              <a:t/>
            </a:r>
            <a:br>
              <a:rPr lang="en-AU" sz="6000" dirty="0" smtClean="0"/>
            </a:br>
            <a:r>
              <a:rPr lang="en-AU" sz="6000" dirty="0" smtClean="0"/>
              <a:t/>
            </a:r>
            <a:br>
              <a:rPr lang="en-AU" sz="6000" dirty="0" smtClean="0"/>
            </a:br>
            <a:r>
              <a:rPr lang="en-AU" sz="6000" b="1" dirty="0"/>
              <a:t>A Food Industry Perspective</a:t>
            </a:r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 smtClean="0"/>
              <a:t/>
            </a:r>
            <a:br>
              <a:rPr lang="en-AU" sz="4000" dirty="0" smtClean="0"/>
            </a:br>
            <a:r>
              <a:rPr lang="en-AU" sz="40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A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798544" y="7054987"/>
            <a:ext cx="4968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Mark Laucke:</a:t>
            </a:r>
          </a:p>
          <a:p>
            <a:r>
              <a:rPr lang="en-AU" dirty="0" smtClean="0"/>
              <a:t>Laucke Flour Mills,</a:t>
            </a:r>
          </a:p>
          <a:p>
            <a:r>
              <a:rPr lang="en-AU" dirty="0" smtClean="0"/>
              <a:t>AFGC Agribusiness Forum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453728" y="7608985"/>
            <a:ext cx="4968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Ag Institute Australia Conference</a:t>
            </a:r>
            <a:br>
              <a:rPr lang="en-AU" dirty="0" smtClean="0"/>
            </a:br>
            <a:r>
              <a:rPr lang="en-AU" dirty="0" smtClean="0"/>
              <a:t>27 May 2016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597744" y="339725"/>
            <a:ext cx="12025336" cy="158474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r>
              <a:rPr lang="en-US" sz="4400" b="1" dirty="0"/>
              <a:t>Innovation</a:t>
            </a:r>
            <a:endParaRPr lang="en-US" dirty="0"/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525736" y="1564432"/>
            <a:ext cx="12025336" cy="692308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endParaRPr lang="en-US" sz="3800" dirty="0" smtClean="0"/>
          </a:p>
        </p:txBody>
      </p:sp>
      <p:sp>
        <p:nvSpPr>
          <p:cNvPr id="6" name="Rectangle 2"/>
          <p:cNvSpPr>
            <a:spLocks/>
          </p:cNvSpPr>
          <p:nvPr/>
        </p:nvSpPr>
        <p:spPr bwMode="auto">
          <a:xfrm>
            <a:off x="628552" y="1780456"/>
            <a:ext cx="12025336" cy="7272808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Australia </a:t>
            </a:r>
            <a:r>
              <a:rPr lang="en-A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a high cost producer</a:t>
            </a: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Beware </a:t>
            </a:r>
            <a:r>
              <a:rPr lang="en-A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Commodity Trap, </a:t>
            </a: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especially </a:t>
            </a:r>
            <a:r>
              <a:rPr lang="en-A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agricultural products, </a:t>
            </a:r>
            <a:br>
              <a:rPr lang="en-A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because </a:t>
            </a:r>
            <a:r>
              <a:rPr lang="en-A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only people that can have enduring success with commodities are those who are to maintain the lowest cost to market. </a:t>
            </a: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cannot.</a:t>
            </a:r>
            <a:endParaRPr lang="en-AU" sz="4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the Commodity Trap, we are led to overly focus on </a:t>
            </a:r>
            <a:b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cutting costs as being the solution, when </a:t>
            </a:r>
            <a:b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adding Value will provide </a:t>
            </a: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both earnings </a:t>
            </a: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loyal clients.</a:t>
            </a:r>
            <a:r>
              <a:rPr lang="en-A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A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AU" sz="3800" u="sng" dirty="0" smtClean="0"/>
          </a:p>
        </p:txBody>
      </p:sp>
    </p:spTree>
    <p:extLst>
      <p:ext uri="{BB962C8B-B14F-4D97-AF65-F5344CB8AC3E}">
        <p14:creationId xmlns:p14="http://schemas.microsoft.com/office/powerpoint/2010/main" val="28525138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597744" y="339725"/>
            <a:ext cx="12025336" cy="158474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r>
              <a:rPr lang="en-US" sz="4400" b="1" dirty="0"/>
              <a:t>Innovation</a:t>
            </a:r>
            <a:endParaRPr lang="en-US" dirty="0"/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525736" y="1564432"/>
            <a:ext cx="12025336" cy="692308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endParaRPr lang="en-US" sz="3800" dirty="0" smtClean="0"/>
          </a:p>
        </p:txBody>
      </p:sp>
      <p:sp>
        <p:nvSpPr>
          <p:cNvPr id="6" name="Rectangle 2"/>
          <p:cNvSpPr>
            <a:spLocks/>
          </p:cNvSpPr>
          <p:nvPr/>
        </p:nvSpPr>
        <p:spPr bwMode="auto">
          <a:xfrm>
            <a:off x="628552" y="1924472"/>
            <a:ext cx="12025336" cy="7128792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algn="l">
              <a:spcBef>
                <a:spcPts val="4200"/>
              </a:spcBef>
              <a:buSzPct val="100000"/>
            </a:pPr>
            <a:r>
              <a:rPr lang="en-A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Beware also of over-reliance on Government </a:t>
            </a: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Initiatives, support, and funding</a:t>
            </a:r>
            <a:r>
              <a:rPr lang="en-A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Any </a:t>
            </a:r>
            <a:r>
              <a:rPr lang="en-A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Business that relies on Government Funding WILL INEVITABLY FAIL. </a:t>
            </a:r>
            <a:endParaRPr lang="en-AU" sz="4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 algn="l">
              <a:spcBef>
                <a:spcPts val="4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Think </a:t>
            </a:r>
            <a:r>
              <a:rPr lang="en-A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car manufacturing in Australia – the more it was propped-up, the less efficient it inevitably became because it relied on Government </a:t>
            </a: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handouts.</a:t>
            </a:r>
            <a:endParaRPr lang="en-AU" sz="4000" u="sng" dirty="0" smtClean="0"/>
          </a:p>
          <a:p>
            <a:pPr marL="381000" indent="-381000" algn="l">
              <a:spcBef>
                <a:spcPts val="4200"/>
              </a:spcBef>
              <a:buSzPct val="100000"/>
              <a:buFont typeface="Arial" pitchFamily="34" charset="0"/>
              <a:buChar char="•"/>
            </a:pPr>
            <a:r>
              <a:rPr lang="en-A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Think of Australia as a National Park, and of </a:t>
            </a: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A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Australian </a:t>
            </a:r>
            <a:r>
              <a:rPr lang="en-A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businesses as the animals within it.</a:t>
            </a:r>
          </a:p>
        </p:txBody>
      </p:sp>
    </p:spTree>
    <p:extLst>
      <p:ext uri="{BB962C8B-B14F-4D97-AF65-F5344CB8AC3E}">
        <p14:creationId xmlns:p14="http://schemas.microsoft.com/office/powerpoint/2010/main" val="30557867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628552" y="412304"/>
            <a:ext cx="12025336" cy="158474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endParaRPr lang="en-US" dirty="0"/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525736" y="1564432"/>
            <a:ext cx="12025336" cy="692308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endParaRPr lang="en-US" sz="3800" dirty="0" smtClean="0"/>
          </a:p>
        </p:txBody>
      </p:sp>
      <p:sp>
        <p:nvSpPr>
          <p:cNvPr id="6" name="Rectangle 2"/>
          <p:cNvSpPr>
            <a:spLocks/>
          </p:cNvSpPr>
          <p:nvPr/>
        </p:nvSpPr>
        <p:spPr bwMode="auto">
          <a:xfrm>
            <a:off x="628552" y="772344"/>
            <a:ext cx="12025336" cy="828092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4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need </a:t>
            </a:r>
            <a:r>
              <a:rPr lang="en-AU" sz="4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AU" sz="48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always</a:t>
            </a:r>
            <a:r>
              <a:rPr lang="en-AU" sz="4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consider the customer AND the ultimate </a:t>
            </a:r>
            <a:r>
              <a:rPr lang="en-AU" sz="4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consumer. No push-through.</a:t>
            </a:r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need to ensure that</a:t>
            </a:r>
            <a:r>
              <a:rPr lang="en-A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</a:t>
            </a:r>
            <a:r>
              <a:rPr lang="en-A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customer-focus occurs at </a:t>
            </a:r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every level and especially on-farm, where a commodity-focus is becoming entrenched</a:t>
            </a:r>
            <a:r>
              <a:rPr lang="en-A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AU" dirty="0">
                <a:latin typeface="Calibri" panose="020F0502020204030204" pitchFamily="34" charset="0"/>
                <a:cs typeface="Times New Roman" panose="02020603050405020304" pitchFamily="18" charset="0"/>
              </a:rPr>
              <a:t>We need to ensure that Marketing is actually </a:t>
            </a:r>
            <a:br>
              <a:rPr lang="en-AU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AU" dirty="0">
                <a:latin typeface="Calibri" panose="020F0502020204030204" pitchFamily="34" charset="0"/>
                <a:cs typeface="Times New Roman" panose="02020603050405020304" pitchFamily="18" charset="0"/>
              </a:rPr>
              <a:t>communicating to the Consumer the benefits</a:t>
            </a:r>
            <a:br>
              <a:rPr lang="en-AU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AU" dirty="0">
                <a:latin typeface="Calibri" panose="020F0502020204030204" pitchFamily="34" charset="0"/>
                <a:cs typeface="Times New Roman" panose="02020603050405020304" pitchFamily="18" charset="0"/>
              </a:rPr>
              <a:t>of what we Innovate, </a:t>
            </a:r>
            <a:br>
              <a:rPr lang="en-AU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AU" dirty="0">
                <a:latin typeface="Calibri" panose="020F0502020204030204" pitchFamily="34" charset="0"/>
                <a:cs typeface="Times New Roman" panose="02020603050405020304" pitchFamily="18" charset="0"/>
              </a:rPr>
              <a:t>and the Consumer </a:t>
            </a:r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perceives additional value.</a:t>
            </a:r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</a:t>
            </a:r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 to </a:t>
            </a:r>
            <a:r>
              <a:rPr lang="en-A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ensure that </a:t>
            </a:r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consumer, consequent </a:t>
            </a:r>
            <a:r>
              <a:rPr lang="en-A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A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A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A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Innovation, actually receives </a:t>
            </a:r>
            <a:r>
              <a:rPr lang="en-A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value. </a:t>
            </a:r>
          </a:p>
        </p:txBody>
      </p:sp>
    </p:spTree>
    <p:extLst>
      <p:ext uri="{BB962C8B-B14F-4D97-AF65-F5344CB8AC3E}">
        <p14:creationId xmlns:p14="http://schemas.microsoft.com/office/powerpoint/2010/main" val="31963766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597744" y="339725"/>
            <a:ext cx="12025336" cy="1080691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r>
              <a:rPr lang="en-US" sz="4200" b="1" dirty="0" smtClean="0"/>
              <a:t>Some examples from my Experience:</a:t>
            </a:r>
            <a:endParaRPr lang="en-US" dirty="0"/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525736" y="1564432"/>
            <a:ext cx="12025336" cy="692308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endParaRPr lang="en-US" sz="3800" dirty="0" smtClean="0"/>
          </a:p>
        </p:txBody>
      </p:sp>
      <p:sp>
        <p:nvSpPr>
          <p:cNvPr id="6" name="Rectangle 2"/>
          <p:cNvSpPr>
            <a:spLocks/>
          </p:cNvSpPr>
          <p:nvPr/>
        </p:nvSpPr>
        <p:spPr bwMode="auto">
          <a:xfrm>
            <a:off x="628552" y="1420416"/>
            <a:ext cx="12025336" cy="7632848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algn="l">
              <a:spcBef>
                <a:spcPts val="4200"/>
              </a:spcBef>
              <a:buSzPct val="100000"/>
            </a:pPr>
            <a:r>
              <a:rPr lang="en-AU" sz="3800" dirty="0" smtClean="0"/>
              <a:t>I ALWAYS consider what Consumers </a:t>
            </a:r>
            <a:r>
              <a:rPr lang="en-AU" sz="3800" dirty="0" smtClean="0"/>
              <a:t>do, </a:t>
            </a:r>
            <a:r>
              <a:rPr lang="en-AU" sz="3800" dirty="0" smtClean="0"/>
              <a:t>or </a:t>
            </a:r>
            <a:r>
              <a:rPr lang="en-AU" sz="3800" dirty="0" smtClean="0"/>
              <a:t>may, </a:t>
            </a:r>
            <a:r>
              <a:rPr lang="en-AU" sz="3800" dirty="0" smtClean="0"/>
              <a:t>want</a:t>
            </a:r>
            <a:r>
              <a:rPr lang="en-AU" sz="3800" dirty="0" smtClean="0"/>
              <a:t>.</a:t>
            </a:r>
            <a:endParaRPr lang="en-AU" sz="3800" dirty="0" smtClean="0"/>
          </a:p>
          <a:p>
            <a:pPr marL="571500" indent="-571500" algn="l">
              <a:spcBef>
                <a:spcPts val="4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AU" dirty="0"/>
              <a:t>Consumers concerned about chemicals and additives in food processing</a:t>
            </a:r>
            <a:r>
              <a:rPr lang="en-AU" dirty="0" smtClean="0"/>
              <a:t>: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“</a:t>
            </a:r>
            <a:r>
              <a:rPr lang="en-AU" dirty="0" smtClean="0"/>
              <a:t>Unbleached</a:t>
            </a:r>
            <a:r>
              <a:rPr lang="en-AU" dirty="0" smtClean="0"/>
              <a:t>” flour. </a:t>
            </a:r>
            <a:br>
              <a:rPr lang="en-AU" dirty="0" smtClean="0"/>
            </a:br>
            <a:r>
              <a:rPr lang="en-AU" dirty="0" smtClean="0"/>
              <a:t>Simple</a:t>
            </a:r>
            <a:r>
              <a:rPr lang="en-AU" dirty="0"/>
              <a:t>, effective, </a:t>
            </a:r>
            <a:r>
              <a:rPr lang="en-AU" dirty="0" smtClean="0"/>
              <a:t>readily Marketed - a success.</a:t>
            </a:r>
            <a:endParaRPr lang="en-AU" dirty="0"/>
          </a:p>
          <a:p>
            <a:pPr marL="571500" indent="-571500" algn="l">
              <a:spcBef>
                <a:spcPts val="4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AU" dirty="0"/>
              <a:t>Consumers concerned about Health and Nutrition: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“</a:t>
            </a:r>
            <a:r>
              <a:rPr lang="en-AU" dirty="0"/>
              <a:t>I want to save lives</a:t>
            </a:r>
            <a:r>
              <a:rPr lang="en-AU" dirty="0" smtClean="0"/>
              <a:t>” – </a:t>
            </a:r>
            <a:r>
              <a:rPr lang="en-AU" dirty="0"/>
              <a:t>Bio-Fort Selenium. Nominated by the NCEFF as the world’s first truly Functional Food. Failed to achieve its </a:t>
            </a:r>
            <a:r>
              <a:rPr lang="en-AU" dirty="0" smtClean="0"/>
              <a:t>Potential </a:t>
            </a:r>
            <a:r>
              <a:rPr lang="en-AU" dirty="0"/>
              <a:t>because a Government-funded research partner (CSIRO) failed to</a:t>
            </a:r>
            <a:br>
              <a:rPr lang="en-AU" dirty="0"/>
            </a:br>
            <a:r>
              <a:rPr lang="en-AU" dirty="0" smtClean="0"/>
              <a:t>honour </a:t>
            </a:r>
            <a:r>
              <a:rPr lang="en-AU" dirty="0"/>
              <a:t>its commitments to </a:t>
            </a:r>
            <a:r>
              <a:rPr lang="en-AU" dirty="0" smtClean="0"/>
              <a:t>provide</a:t>
            </a:r>
            <a:br>
              <a:rPr lang="en-AU" dirty="0" smtClean="0"/>
            </a:br>
            <a:r>
              <a:rPr lang="en-AU" dirty="0" smtClean="0"/>
              <a:t>product </a:t>
            </a:r>
            <a:r>
              <a:rPr lang="en-AU" dirty="0"/>
              <a:t>Marketing </a:t>
            </a:r>
            <a:r>
              <a:rPr lang="en-AU" dirty="0" smtClean="0"/>
              <a:t>support.</a:t>
            </a:r>
            <a:endParaRPr lang="en-AU" sz="3800" dirty="0" smtClean="0"/>
          </a:p>
        </p:txBody>
      </p:sp>
    </p:spTree>
    <p:extLst>
      <p:ext uri="{BB962C8B-B14F-4D97-AF65-F5344CB8AC3E}">
        <p14:creationId xmlns:p14="http://schemas.microsoft.com/office/powerpoint/2010/main" val="38756270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597744" y="339725"/>
            <a:ext cx="12025336" cy="158474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endParaRPr lang="en-US" dirty="0"/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525736" y="556320"/>
            <a:ext cx="12025336" cy="7931199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endParaRPr lang="en-US" sz="3800" dirty="0" smtClean="0"/>
          </a:p>
        </p:txBody>
      </p:sp>
      <p:sp>
        <p:nvSpPr>
          <p:cNvPr id="6" name="Rectangle 2"/>
          <p:cNvSpPr>
            <a:spLocks/>
          </p:cNvSpPr>
          <p:nvPr/>
        </p:nvSpPr>
        <p:spPr bwMode="auto">
          <a:xfrm>
            <a:off x="628552" y="772344"/>
            <a:ext cx="12025336" cy="828092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  <a:buFont typeface="Arial" pitchFamily="34" charset="0"/>
              <a:buChar char="•"/>
            </a:pPr>
            <a:r>
              <a:rPr lang="en-AU" dirty="0"/>
              <a:t>Consumers concerned about the Provenance of </a:t>
            </a:r>
            <a:r>
              <a:rPr lang="en-AU" dirty="0" smtClean="0"/>
              <a:t>Food: </a:t>
            </a: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Single </a:t>
            </a:r>
            <a:r>
              <a:rPr lang="en-AU" dirty="0"/>
              <a:t>origin </a:t>
            </a:r>
            <a:r>
              <a:rPr lang="en-AU" dirty="0" smtClean="0"/>
              <a:t>products </a:t>
            </a:r>
            <a:r>
              <a:rPr lang="en-AU" dirty="0" smtClean="0"/>
              <a:t>based on the Provenance of Kangaroo Island. The “3 Amigos” now 4, plus PIRSA. </a:t>
            </a:r>
            <a:br>
              <a:rPr lang="en-AU" dirty="0" smtClean="0"/>
            </a:br>
            <a:r>
              <a:rPr lang="en-AU" dirty="0"/>
              <a:t>Work in Progress</a:t>
            </a:r>
            <a:r>
              <a:rPr lang="en-AU" dirty="0" smtClean="0"/>
              <a:t>. Almost </a:t>
            </a:r>
            <a:r>
              <a:rPr lang="en-AU" dirty="0"/>
              <a:t>ready to Launch with the Marketing support </a:t>
            </a:r>
            <a:r>
              <a:rPr lang="en-AU" dirty="0" smtClean="0"/>
              <a:t>of, </a:t>
            </a:r>
            <a:r>
              <a:rPr lang="en-AU" dirty="0"/>
              <a:t>and benefit </a:t>
            </a:r>
            <a:r>
              <a:rPr lang="en-AU" dirty="0" smtClean="0"/>
              <a:t>to, the SA Government.</a:t>
            </a:r>
          </a:p>
          <a:p>
            <a:pPr marL="381000" indent="-381000" algn="l">
              <a:spcBef>
                <a:spcPts val="4200"/>
              </a:spcBef>
              <a:buSzPct val="100000"/>
              <a:buFont typeface="Arial" pitchFamily="34" charset="0"/>
              <a:buChar char="•"/>
            </a:pPr>
            <a:r>
              <a:rPr lang="en-AU" dirty="0"/>
              <a:t>Consumers concerned about Food </a:t>
            </a:r>
            <a:r>
              <a:rPr lang="en-AU" dirty="0" smtClean="0"/>
              <a:t>Safety in </a:t>
            </a:r>
            <a:r>
              <a:rPr lang="en-AU" dirty="0"/>
              <a:t>East </a:t>
            </a:r>
            <a:r>
              <a:rPr lang="en-AU" dirty="0" smtClean="0"/>
              <a:t>Asia: </a:t>
            </a:r>
            <a:r>
              <a:rPr lang="en-AU" dirty="0"/>
              <a:t>Australian Standard for Food </a:t>
            </a:r>
            <a:r>
              <a:rPr lang="en-AU" dirty="0" smtClean="0"/>
              <a:t>Safety (grains foods).</a:t>
            </a:r>
            <a:br>
              <a:rPr lang="en-AU" dirty="0" smtClean="0"/>
            </a:br>
            <a:r>
              <a:rPr lang="en-AU" dirty="0"/>
              <a:t>To protect current value and add further value to Aussie products</a:t>
            </a:r>
            <a:r>
              <a:rPr lang="en-AU" dirty="0" smtClean="0"/>
              <a:t>. Work </a:t>
            </a:r>
            <a:r>
              <a:rPr lang="en-AU" dirty="0"/>
              <a:t>in </a:t>
            </a:r>
            <a:r>
              <a:rPr lang="en-AU" dirty="0" smtClean="0"/>
              <a:t>Progress. Government </a:t>
            </a:r>
            <a:r>
              <a:rPr lang="en-AU" dirty="0"/>
              <a:t>must institute an Australian Export </a:t>
            </a:r>
            <a:r>
              <a:rPr lang="en-AU" dirty="0" smtClean="0"/>
              <a:t>Standard and </a:t>
            </a:r>
            <a:r>
              <a:rPr lang="en-AU" dirty="0"/>
              <a:t>mandate </a:t>
            </a:r>
            <a:r>
              <a:rPr lang="en-AU" dirty="0" smtClean="0"/>
              <a:t>compliance. </a:t>
            </a:r>
            <a:br>
              <a:rPr lang="en-AU" dirty="0" smtClean="0"/>
            </a:br>
            <a:r>
              <a:rPr lang="en-AU" dirty="0" smtClean="0"/>
              <a:t>Business must then set up </a:t>
            </a:r>
            <a:br>
              <a:rPr lang="en-AU" dirty="0" smtClean="0"/>
            </a:br>
            <a:r>
              <a:rPr lang="en-AU" dirty="0" smtClean="0"/>
              <a:t> - Systems and</a:t>
            </a:r>
            <a:br>
              <a:rPr lang="en-AU" dirty="0" smtClean="0"/>
            </a:br>
            <a:r>
              <a:rPr lang="en-AU" dirty="0" smtClean="0"/>
              <a:t> - Certification, and </a:t>
            </a:r>
            <a:br>
              <a:rPr lang="en-AU" dirty="0" smtClean="0"/>
            </a:br>
            <a:r>
              <a:rPr lang="en-AU" dirty="0" smtClean="0"/>
              <a:t> - Market the value of food so certified. </a:t>
            </a:r>
            <a:endParaRPr lang="en-AU" sz="3800" dirty="0" smtClean="0"/>
          </a:p>
        </p:txBody>
      </p:sp>
    </p:spTree>
    <p:extLst>
      <p:ext uri="{BB962C8B-B14F-4D97-AF65-F5344CB8AC3E}">
        <p14:creationId xmlns:p14="http://schemas.microsoft.com/office/powerpoint/2010/main" val="3915040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597744" y="339725"/>
            <a:ext cx="12025336" cy="158474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endParaRPr lang="en-US" dirty="0"/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525736" y="1564432"/>
            <a:ext cx="12025336" cy="692308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endParaRPr lang="en-US" sz="3800" dirty="0" smtClean="0"/>
          </a:p>
        </p:txBody>
      </p:sp>
      <p:sp>
        <p:nvSpPr>
          <p:cNvPr id="6" name="Rectangle 2"/>
          <p:cNvSpPr>
            <a:spLocks/>
          </p:cNvSpPr>
          <p:nvPr/>
        </p:nvSpPr>
        <p:spPr bwMode="auto">
          <a:xfrm>
            <a:off x="628552" y="556320"/>
            <a:ext cx="12025336" cy="8496944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571500" indent="-571500" algn="l">
              <a:spcBef>
                <a:spcPts val="4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AU" dirty="0" smtClean="0"/>
              <a:t>Consumers </a:t>
            </a:r>
            <a:r>
              <a:rPr lang="en-AU" dirty="0"/>
              <a:t>concerned about Health </a:t>
            </a:r>
            <a:r>
              <a:rPr lang="en-AU" dirty="0" smtClean="0"/>
              <a:t>&amp; </a:t>
            </a:r>
            <a:r>
              <a:rPr lang="en-AU" dirty="0"/>
              <a:t>Coeliac Disease: </a:t>
            </a:r>
            <a:r>
              <a:rPr lang="en-AU" dirty="0" smtClean="0"/>
              <a:t>The </a:t>
            </a:r>
            <a:r>
              <a:rPr lang="en-AU" dirty="0"/>
              <a:t>Wheat Protein and Coeliac Consortium (</a:t>
            </a:r>
            <a:r>
              <a:rPr lang="en-AU" dirty="0" smtClean="0"/>
              <a:t>WPCC) is progressing a </a:t>
            </a:r>
            <a:r>
              <a:rPr lang="en-AU" dirty="0"/>
              <a:t>Science-based </a:t>
            </a:r>
            <a:r>
              <a:rPr lang="en-AU" dirty="0" smtClean="0"/>
              <a:t>project that is in its gestation stage, </a:t>
            </a:r>
            <a:r>
              <a:rPr lang="en-AU" dirty="0"/>
              <a:t>based on recent mapping of the wheat genome, and recognition that increased incidence of Coeliac Disease is associated with increased consumption of grain-based foods where fermentation has been reduced or eliminated.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To boost consumer </a:t>
            </a:r>
            <a:r>
              <a:rPr lang="en-AU" dirty="0"/>
              <a:t>confidence </a:t>
            </a:r>
            <a:r>
              <a:rPr lang="en-AU" dirty="0" smtClean="0"/>
              <a:t>in </a:t>
            </a:r>
            <a:r>
              <a:rPr lang="en-AU" dirty="0"/>
              <a:t>wheat-based foods, </a:t>
            </a:r>
            <a:r>
              <a:rPr lang="en-AU" dirty="0" smtClean="0"/>
              <a:t>and to protect the </a:t>
            </a:r>
            <a:r>
              <a:rPr lang="en-AU" dirty="0"/>
              <a:t>value of wheat for Australian </a:t>
            </a:r>
            <a:r>
              <a:rPr lang="en-AU" dirty="0" smtClean="0"/>
              <a:t>farmers.</a:t>
            </a:r>
            <a:br>
              <a:rPr lang="en-AU" dirty="0" smtClean="0"/>
            </a:br>
            <a:r>
              <a:rPr lang="en-AU" dirty="0" smtClean="0"/>
              <a:t>A </a:t>
            </a:r>
            <a:r>
              <a:rPr lang="en-AU" dirty="0"/>
              <a:t>classic National Innovation and Science project which requires involvement of public sectors, </a:t>
            </a:r>
            <a:br>
              <a:rPr lang="en-AU" dirty="0"/>
            </a:br>
            <a:r>
              <a:rPr lang="en-AU" dirty="0" smtClean="0"/>
              <a:t>public </a:t>
            </a:r>
            <a:r>
              <a:rPr lang="en-AU" dirty="0"/>
              <a:t>funding, </a:t>
            </a:r>
            <a:r>
              <a:rPr lang="en-AU" dirty="0" smtClean="0"/>
              <a:t>cooperation,</a:t>
            </a:r>
            <a:br>
              <a:rPr lang="en-AU" dirty="0" smtClean="0"/>
            </a:br>
            <a:r>
              <a:rPr lang="en-AU" dirty="0" smtClean="0"/>
              <a:t>and </a:t>
            </a:r>
            <a:r>
              <a:rPr lang="en-AU" dirty="0"/>
              <a:t>coordination of private and public </a:t>
            </a:r>
            <a:r>
              <a:rPr lang="en-AU" dirty="0" smtClean="0"/>
              <a:t>entities.</a:t>
            </a:r>
            <a:br>
              <a:rPr lang="en-AU" dirty="0" smtClean="0"/>
            </a:br>
            <a:r>
              <a:rPr lang="en-AU" dirty="0" smtClean="0"/>
              <a:t>And it will fail without effective product Marketing. </a:t>
            </a:r>
            <a:endParaRPr lang="en-AU" sz="3800" dirty="0" smtClean="0"/>
          </a:p>
        </p:txBody>
      </p:sp>
    </p:spTree>
    <p:extLst>
      <p:ext uri="{BB962C8B-B14F-4D97-AF65-F5344CB8AC3E}">
        <p14:creationId xmlns:p14="http://schemas.microsoft.com/office/powerpoint/2010/main" val="14122940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597744" y="339725"/>
            <a:ext cx="12025336" cy="158474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r>
              <a:rPr lang="en-US" dirty="0" smtClean="0"/>
              <a:t>Summary – the key elements</a:t>
            </a:r>
            <a:endParaRPr lang="en-US" dirty="0"/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237704" y="1708448"/>
            <a:ext cx="12025336" cy="692308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endParaRPr lang="en-US" sz="3800" dirty="0" smtClean="0"/>
          </a:p>
        </p:txBody>
      </p:sp>
      <p:sp>
        <p:nvSpPr>
          <p:cNvPr id="6" name="Rectangle 2"/>
          <p:cNvSpPr>
            <a:spLocks/>
          </p:cNvSpPr>
          <p:nvPr/>
        </p:nvSpPr>
        <p:spPr bwMode="auto">
          <a:xfrm>
            <a:off x="1821880" y="988368"/>
            <a:ext cx="10832008" cy="8064896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r>
              <a:rPr lang="en-US" sz="4800" b="1" dirty="0" smtClean="0"/>
              <a:t>Customer &amp; Consumer Focus </a:t>
            </a:r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US" sz="4800" b="1" dirty="0" smtClean="0"/>
              <a:t>+ Innovation </a:t>
            </a:r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US" sz="4800" b="1" dirty="0" smtClean="0"/>
              <a:t>+ Marketing</a:t>
            </a:r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US" sz="4800" b="1" dirty="0" smtClean="0"/>
              <a:t>+ providing Value to </a:t>
            </a:r>
            <a:r>
              <a:rPr lang="en-US" sz="4800" b="1" dirty="0" smtClean="0"/>
              <a:t>Consumers </a:t>
            </a:r>
            <a:endParaRPr lang="en-US" sz="4800" b="1" dirty="0" smtClean="0"/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US" sz="4800" b="1" dirty="0" smtClean="0"/>
              <a:t>= SUCCESS 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8691759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 descr="U:\X\Documents\Files awaiting placement\Picture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6" y="-11113"/>
            <a:ext cx="13004800" cy="976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1"/>
          <p:cNvSpPr>
            <a:spLocks/>
          </p:cNvSpPr>
          <p:nvPr/>
        </p:nvSpPr>
        <p:spPr bwMode="auto">
          <a:xfrm>
            <a:off x="381721" y="196851"/>
            <a:ext cx="12457980" cy="3455813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>
              <a:defRPr/>
            </a:pPr>
            <a:r>
              <a:rPr lang="en-US" sz="9600" b="1" dirty="0">
                <a:solidFill>
                  <a:schemeClr val="accent3"/>
                </a:solidFill>
              </a:rPr>
              <a:t>Thank </a:t>
            </a:r>
            <a:r>
              <a:rPr lang="en-US" sz="9600" b="1" dirty="0" smtClean="0">
                <a:solidFill>
                  <a:schemeClr val="accent3"/>
                </a:solidFill>
              </a:rPr>
              <a:t>you.</a:t>
            </a:r>
            <a:endParaRPr lang="en-US" sz="9600" b="1" dirty="0">
              <a:solidFill>
                <a:schemeClr val="accent3"/>
              </a:solidFill>
            </a:endParaRPr>
          </a:p>
        </p:txBody>
      </p:sp>
      <p:pic>
        <p:nvPicPr>
          <p:cNvPr id="33796" name="Picture 4" descr="L:\Admin\Docs - Labels, Cards, Logos\Logos - not linked, see ARL for use\New Branding\laucke_good_grains_great_flour (Website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42288" y="5659438"/>
            <a:ext cx="4862512" cy="409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597744" y="339725"/>
            <a:ext cx="12025336" cy="158474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endParaRPr lang="en-US" dirty="0"/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525736" y="1564432"/>
            <a:ext cx="12025336" cy="692308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endParaRPr lang="en-US" sz="3800" dirty="0" smtClean="0"/>
          </a:p>
        </p:txBody>
      </p:sp>
      <p:sp>
        <p:nvSpPr>
          <p:cNvPr id="6" name="Rectangle 2"/>
          <p:cNvSpPr>
            <a:spLocks/>
          </p:cNvSpPr>
          <p:nvPr/>
        </p:nvSpPr>
        <p:spPr bwMode="auto">
          <a:xfrm>
            <a:off x="597744" y="124272"/>
            <a:ext cx="12025336" cy="792088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endParaRPr lang="en-US" sz="3800" dirty="0" smtClean="0"/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4000" dirty="0" smtClean="0"/>
              <a:t>I see from the AIA web site that: </a:t>
            </a:r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4000" i="1" dirty="0" smtClean="0"/>
              <a:t>Ag </a:t>
            </a:r>
            <a:r>
              <a:rPr lang="en-AU" sz="4000" i="1" dirty="0"/>
              <a:t>Institute Australia </a:t>
            </a:r>
            <a:r>
              <a:rPr lang="en-AU" sz="4000" i="1" dirty="0" smtClean="0"/>
              <a:t>is </a:t>
            </a:r>
            <a:r>
              <a:rPr lang="en-AU" sz="4000" i="1" dirty="0"/>
              <a:t>committed to </a:t>
            </a:r>
            <a:endParaRPr lang="en-AU" sz="4000" i="1" dirty="0" smtClean="0"/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4000" i="1" dirty="0" smtClean="0"/>
              <a:t>promoting </a:t>
            </a:r>
            <a:r>
              <a:rPr lang="en-AU" sz="4000" i="1" dirty="0"/>
              <a:t>the advancement of Australian Agriculture and Natural Resource Management in accord with sound scientific developments and </a:t>
            </a:r>
            <a:endParaRPr lang="en-AU" sz="4000" i="1" dirty="0" smtClean="0"/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4000" i="1" dirty="0" smtClean="0"/>
              <a:t>represents </a:t>
            </a:r>
            <a:r>
              <a:rPr lang="en-AU" sz="4000" i="1" dirty="0"/>
              <a:t>professionals involved in these areas</a:t>
            </a:r>
            <a:r>
              <a:rPr lang="en-AU" sz="4000" i="1" dirty="0" smtClean="0"/>
              <a:t>.</a:t>
            </a:r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4000" dirty="0" smtClean="0"/>
              <a:t>As such, I perceive that AIA is very much </a:t>
            </a:r>
            <a:br>
              <a:rPr lang="en-AU" sz="4000" dirty="0" smtClean="0"/>
            </a:br>
            <a:r>
              <a:rPr lang="en-AU" sz="4000" dirty="0" smtClean="0"/>
              <a:t>agriculture &amp; farm focussed.</a:t>
            </a:r>
            <a:endParaRPr lang="en-AU" sz="3800" dirty="0"/>
          </a:p>
          <a:p>
            <a:pPr marL="381000" indent="-381000" algn="l">
              <a:spcBef>
                <a:spcPts val="4200"/>
              </a:spcBef>
              <a:buSzPct val="100000"/>
            </a:pPr>
            <a:endParaRPr lang="en-AU" sz="3800" u="sng" dirty="0" smtClean="0"/>
          </a:p>
        </p:txBody>
      </p:sp>
    </p:spTree>
    <p:extLst>
      <p:ext uri="{BB962C8B-B14F-4D97-AF65-F5344CB8AC3E}">
        <p14:creationId xmlns:p14="http://schemas.microsoft.com/office/powerpoint/2010/main" val="16505390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597744" y="339725"/>
            <a:ext cx="12025336" cy="158474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r>
              <a:rPr lang="en-AU" sz="4400" b="1" dirty="0"/>
              <a:t>Why is Laucke Flour Mills </a:t>
            </a:r>
            <a:r>
              <a:rPr lang="en-AU" sz="4400" b="1" dirty="0" smtClean="0"/>
              <a:t>unique</a:t>
            </a:r>
            <a:r>
              <a:rPr lang="en-AU" sz="4400" b="1" dirty="0"/>
              <a:t>?</a:t>
            </a:r>
            <a:endParaRPr lang="en-US" sz="4400" b="1" dirty="0"/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525736" y="1564432"/>
            <a:ext cx="12025336" cy="692308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endParaRPr lang="en-US" sz="3800" dirty="0" smtClean="0"/>
          </a:p>
        </p:txBody>
      </p:sp>
      <p:sp>
        <p:nvSpPr>
          <p:cNvPr id="6" name="Rectangle 2"/>
          <p:cNvSpPr>
            <a:spLocks/>
          </p:cNvSpPr>
          <p:nvPr/>
        </p:nvSpPr>
        <p:spPr bwMode="auto">
          <a:xfrm>
            <a:off x="628552" y="1780456"/>
            <a:ext cx="12025336" cy="7272808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3800" dirty="0" smtClean="0"/>
              <a:t>Laucke is a sole survivor within a food industry sector that has been mature for 140 </a:t>
            </a:r>
            <a:r>
              <a:rPr lang="en-AU" sz="3800" dirty="0" smtClean="0"/>
              <a:t>years.</a:t>
            </a:r>
            <a:endParaRPr lang="en-AU" sz="3800" dirty="0" smtClean="0"/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3800" dirty="0" smtClean="0"/>
              <a:t>60 years ago, Australia was the world largest flour exporter. </a:t>
            </a:r>
            <a:r>
              <a:rPr lang="en-AU" sz="3800" dirty="0" smtClean="0"/>
              <a:t>Our </a:t>
            </a:r>
            <a:r>
              <a:rPr lang="en-AU" sz="3800" dirty="0" smtClean="0"/>
              <a:t>flour exports are now insignificant.</a:t>
            </a:r>
            <a:endParaRPr lang="en-AU" sz="3800" dirty="0"/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3800" dirty="0" smtClean="0"/>
              <a:t>40 years ago, multinationals arrived in Australia.</a:t>
            </a:r>
            <a:br>
              <a:rPr lang="en-AU" sz="3800" dirty="0" smtClean="0"/>
            </a:br>
            <a:r>
              <a:rPr lang="en-AU" sz="3800" dirty="0" smtClean="0"/>
              <a:t>This hastened the demise of most Millers </a:t>
            </a:r>
            <a:r>
              <a:rPr lang="en-AU" sz="3800" dirty="0" smtClean="0"/>
              <a:t>and </a:t>
            </a:r>
            <a:r>
              <a:rPr lang="en-AU" sz="3800" dirty="0" smtClean="0"/>
              <a:t>Bakers.</a:t>
            </a:r>
            <a:endParaRPr lang="en-AU" sz="3800" dirty="0" smtClean="0"/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3800" dirty="0" smtClean="0"/>
              <a:t>My business </a:t>
            </a:r>
            <a:r>
              <a:rPr lang="en-AU" sz="3800" dirty="0" smtClean="0"/>
              <a:t>has not </a:t>
            </a:r>
            <a:r>
              <a:rPr lang="en-AU" sz="3800" dirty="0" smtClean="0"/>
              <a:t>only survived, </a:t>
            </a:r>
            <a:r>
              <a:rPr lang="en-AU" sz="3800" dirty="0" smtClean="0"/>
              <a:t>it has </a:t>
            </a:r>
            <a:r>
              <a:rPr lang="en-AU" sz="3800" dirty="0" smtClean="0"/>
              <a:t>thrived.</a:t>
            </a:r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3800" b="1" dirty="0" smtClean="0"/>
              <a:t>I focussed on consumers, and </a:t>
            </a:r>
            <a:r>
              <a:rPr lang="en-AU" sz="3800" b="1" dirty="0" smtClean="0"/>
              <a:t>innovated,</a:t>
            </a:r>
            <a:br>
              <a:rPr lang="en-AU" sz="3800" b="1" dirty="0" smtClean="0"/>
            </a:br>
            <a:r>
              <a:rPr lang="en-AU" sz="3800" b="1" dirty="0" smtClean="0"/>
              <a:t>and marketed.</a:t>
            </a:r>
            <a:endParaRPr lang="en-AU" sz="3800" b="1" dirty="0" smtClean="0"/>
          </a:p>
        </p:txBody>
      </p:sp>
    </p:spTree>
    <p:extLst>
      <p:ext uri="{BB962C8B-B14F-4D97-AF65-F5344CB8AC3E}">
        <p14:creationId xmlns:p14="http://schemas.microsoft.com/office/powerpoint/2010/main" val="34792327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731368" y="340296"/>
            <a:ext cx="12025336" cy="158474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r>
              <a:rPr lang="en-US" sz="4800" b="1" dirty="0" smtClean="0"/>
              <a:t>Innovation and Technology</a:t>
            </a:r>
            <a:endParaRPr lang="en-US" sz="4800" b="1" dirty="0"/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525736" y="1564432"/>
            <a:ext cx="12025336" cy="692308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endParaRPr lang="en-US" sz="3800" dirty="0" smtClean="0"/>
          </a:p>
        </p:txBody>
      </p:sp>
      <p:sp>
        <p:nvSpPr>
          <p:cNvPr id="6" name="Rectangle 2"/>
          <p:cNvSpPr>
            <a:spLocks/>
          </p:cNvSpPr>
          <p:nvPr/>
        </p:nvSpPr>
        <p:spPr bwMode="auto">
          <a:xfrm>
            <a:off x="628552" y="1708448"/>
            <a:ext cx="12025336" cy="7344816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b="1" dirty="0" smtClean="0"/>
              <a:t>Technology</a:t>
            </a:r>
            <a:r>
              <a:rPr lang="en-AU" dirty="0" smtClean="0"/>
              <a:t>:</a:t>
            </a:r>
            <a:br>
              <a:rPr lang="en-AU" dirty="0" smtClean="0"/>
            </a:br>
            <a:r>
              <a:rPr lang="en-AU" dirty="0" smtClean="0"/>
              <a:t>While </a:t>
            </a:r>
            <a:r>
              <a:rPr lang="en-AU" dirty="0"/>
              <a:t>new Technology is a tool, it has also become a </a:t>
            </a:r>
            <a:r>
              <a:rPr lang="en-AU" dirty="0" smtClean="0"/>
              <a:t>Driver</a:t>
            </a:r>
            <a:r>
              <a:rPr lang="en-AU" dirty="0"/>
              <a:t> </a:t>
            </a:r>
            <a:r>
              <a:rPr lang="en-AU" dirty="0" smtClean="0"/>
              <a:t>of Innovation.</a:t>
            </a:r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dirty="0" smtClean="0"/>
              <a:t>The </a:t>
            </a:r>
            <a:r>
              <a:rPr lang="en-AU" dirty="0" smtClean="0"/>
              <a:t>web </a:t>
            </a:r>
            <a:r>
              <a:rPr lang="en-AU" dirty="0"/>
              <a:t>and electronic media and social </a:t>
            </a:r>
            <a:r>
              <a:rPr lang="en-AU" dirty="0" smtClean="0"/>
              <a:t>media are great Enablers, and by </a:t>
            </a:r>
            <a:r>
              <a:rPr lang="en-AU" dirty="0"/>
              <a:t>their very </a:t>
            </a:r>
            <a:r>
              <a:rPr lang="en-AU" dirty="0" smtClean="0"/>
              <a:t>presence, </a:t>
            </a:r>
            <a:r>
              <a:rPr lang="en-AU" dirty="0"/>
              <a:t>are both an Opportunity </a:t>
            </a:r>
            <a:r>
              <a:rPr lang="en-AU" dirty="0" smtClean="0"/>
              <a:t>and a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Threat </a:t>
            </a:r>
            <a:br>
              <a:rPr lang="en-AU" dirty="0" smtClean="0"/>
            </a:br>
            <a:r>
              <a:rPr lang="en-AU" dirty="0" smtClean="0"/>
              <a:t>with </a:t>
            </a:r>
            <a:r>
              <a:rPr lang="en-AU" dirty="0"/>
              <a:t>respect to </a:t>
            </a:r>
            <a:r>
              <a:rPr lang="en-AU" u="sng" dirty="0" smtClean="0"/>
              <a:t>Marketing</a:t>
            </a:r>
            <a:r>
              <a:rPr lang="en-AU" dirty="0"/>
              <a:t>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Each must be managed.</a:t>
            </a:r>
            <a:endParaRPr lang="en-AU" sz="3800" dirty="0" smtClean="0"/>
          </a:p>
        </p:txBody>
      </p:sp>
    </p:spTree>
    <p:extLst>
      <p:ext uri="{BB962C8B-B14F-4D97-AF65-F5344CB8AC3E}">
        <p14:creationId xmlns:p14="http://schemas.microsoft.com/office/powerpoint/2010/main" val="20332128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597744" y="339725"/>
            <a:ext cx="12025336" cy="158474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r>
              <a:rPr lang="en-US" b="1" dirty="0" smtClean="0"/>
              <a:t>Innovation &amp; the use of Marketing</a:t>
            </a:r>
            <a:endParaRPr lang="en-US" dirty="0"/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525736" y="1564432"/>
            <a:ext cx="12025336" cy="692308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endParaRPr lang="en-US" sz="3800" dirty="0" smtClean="0"/>
          </a:p>
        </p:txBody>
      </p:sp>
      <p:sp>
        <p:nvSpPr>
          <p:cNvPr id="6" name="Rectangle 2"/>
          <p:cNvSpPr>
            <a:spLocks/>
          </p:cNvSpPr>
          <p:nvPr/>
        </p:nvSpPr>
        <p:spPr bwMode="auto">
          <a:xfrm>
            <a:off x="237704" y="1924472"/>
            <a:ext cx="12025336" cy="7128792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b="1" dirty="0" smtClean="0"/>
              <a:t>Marketing</a:t>
            </a:r>
            <a:r>
              <a:rPr lang="en-AU" dirty="0" smtClean="0"/>
              <a:t>: creating </a:t>
            </a:r>
            <a:r>
              <a:rPr lang="en-AU" dirty="0"/>
              <a:t>within the minds </a:t>
            </a:r>
            <a:r>
              <a:rPr lang="en-AU" dirty="0" smtClean="0"/>
              <a:t>of people </a:t>
            </a:r>
            <a:r>
              <a:rPr lang="en-AU" dirty="0"/>
              <a:t>a perception about something. </a:t>
            </a:r>
            <a:endParaRPr lang="en-AU" dirty="0" smtClean="0"/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dirty="0"/>
              <a:t>Is that important? </a:t>
            </a:r>
            <a:r>
              <a:rPr lang="en-AU" dirty="0" smtClean="0"/>
              <a:t>It is EVERYTHING.</a:t>
            </a:r>
            <a:br>
              <a:rPr lang="en-AU" dirty="0" smtClean="0"/>
            </a:br>
            <a:r>
              <a:rPr lang="en-AU" dirty="0" smtClean="0"/>
              <a:t>What people perceive </a:t>
            </a:r>
            <a:r>
              <a:rPr lang="en-AU" dirty="0"/>
              <a:t>is fact to them.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It </a:t>
            </a:r>
            <a:r>
              <a:rPr lang="en-AU" dirty="0"/>
              <a:t>directly affects their decision making processes now, and very importantly, in the future.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u="sng" dirty="0" smtClean="0"/>
              <a:t>Effective</a:t>
            </a:r>
            <a:r>
              <a:rPr lang="en-AU" dirty="0" smtClean="0"/>
              <a:t> </a:t>
            </a:r>
            <a:r>
              <a:rPr lang="en-AU" dirty="0"/>
              <a:t>Marketing creates “Pull-through” value chains of value-added product, rather than “Push-through” supply chains of commodity </a:t>
            </a:r>
            <a:r>
              <a:rPr lang="en-AU" dirty="0" smtClean="0"/>
              <a:t>product.</a:t>
            </a:r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3800" b="1" dirty="0" smtClean="0"/>
              <a:t>Effective Marketing makes people prefer </a:t>
            </a:r>
            <a:r>
              <a:rPr lang="en-AU" sz="3800" b="1" dirty="0"/>
              <a:t>and</a:t>
            </a:r>
            <a:r>
              <a:rPr lang="en-AU" sz="3800" b="1" dirty="0" smtClean="0"/>
              <a:t/>
            </a:r>
            <a:br>
              <a:rPr lang="en-AU" sz="3800" b="1" dirty="0" smtClean="0"/>
            </a:br>
            <a:r>
              <a:rPr lang="en-AU" sz="3800" b="1" dirty="0" smtClean="0"/>
              <a:t>seek </a:t>
            </a:r>
            <a:r>
              <a:rPr lang="en-AU" sz="3800" b="1" dirty="0" smtClean="0"/>
              <a:t>Value-added rather than Commodity </a:t>
            </a:r>
          </a:p>
        </p:txBody>
      </p:sp>
    </p:spTree>
    <p:extLst>
      <p:ext uri="{BB962C8B-B14F-4D97-AF65-F5344CB8AC3E}">
        <p14:creationId xmlns:p14="http://schemas.microsoft.com/office/powerpoint/2010/main" val="22695793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597744" y="339725"/>
            <a:ext cx="12025336" cy="158474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r>
              <a:rPr lang="en-US" sz="4200" b="1" dirty="0" smtClean="0"/>
              <a:t>Fundamental weakness of the Ag Sector?</a:t>
            </a:r>
            <a:endParaRPr lang="en-US" dirty="0"/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525736" y="1564432"/>
            <a:ext cx="12025336" cy="692308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endParaRPr lang="en-US" sz="3800" dirty="0" smtClean="0"/>
          </a:p>
        </p:txBody>
      </p:sp>
      <p:sp>
        <p:nvSpPr>
          <p:cNvPr id="6" name="Rectangle 2"/>
          <p:cNvSpPr>
            <a:spLocks/>
          </p:cNvSpPr>
          <p:nvPr/>
        </p:nvSpPr>
        <p:spPr bwMode="auto">
          <a:xfrm>
            <a:off x="628552" y="1924472"/>
            <a:ext cx="12025336" cy="7128792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r>
              <a:rPr lang="en-US" sz="3800" dirty="0" smtClean="0"/>
              <a:t>A critical inability to adapt, where Marketing </a:t>
            </a:r>
            <a:r>
              <a:rPr lang="en-US" sz="3800" dirty="0"/>
              <a:t>and</a:t>
            </a:r>
            <a:r>
              <a:rPr lang="en-US" sz="3800" dirty="0" smtClean="0"/>
              <a:t> </a:t>
            </a:r>
            <a:r>
              <a:rPr lang="en-US" sz="3800" dirty="0"/>
              <a:t>Industry control and Industry Standards </a:t>
            </a:r>
            <a:r>
              <a:rPr lang="en-US" sz="3800" dirty="0" smtClean="0"/>
              <a:t>has been and may be </a:t>
            </a:r>
            <a:r>
              <a:rPr lang="en-US" sz="3800" dirty="0" smtClean="0"/>
              <a:t>effected </a:t>
            </a:r>
            <a:r>
              <a:rPr lang="en-US" sz="3800" dirty="0"/>
              <a:t>by </a:t>
            </a:r>
            <a:r>
              <a:rPr lang="en-US" sz="3800" dirty="0" smtClean="0"/>
              <a:t>“industry Others</a:t>
            </a:r>
            <a:r>
              <a:rPr lang="en-US" sz="3800" dirty="0"/>
              <a:t>” such as Publicly-funded Entities and Marketing </a:t>
            </a:r>
            <a:r>
              <a:rPr lang="en-US" sz="3800" dirty="0" smtClean="0"/>
              <a:t>Boards. The 6 “W’s” of Consumers &amp; Markets has been lost or is lacking.</a:t>
            </a:r>
          </a:p>
          <a:p>
            <a:pPr marL="571500" indent="-571500" algn="l">
              <a:spcBef>
                <a:spcPts val="4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3800" dirty="0" smtClean="0"/>
              <a:t>There is an increasing Commodity focus within Australia where Australian product was once value-added by now-defunct </a:t>
            </a:r>
            <a:r>
              <a:rPr lang="en-US" sz="3800" dirty="0" smtClean="0"/>
              <a:t>industry marketing </a:t>
            </a:r>
            <a:r>
              <a:rPr lang="en-US" sz="3800" dirty="0" smtClean="0"/>
              <a:t>Boards.</a:t>
            </a:r>
            <a:endParaRPr lang="en-US" sz="3800" dirty="0"/>
          </a:p>
          <a:p>
            <a:pPr marL="571500" indent="-571500" algn="l">
              <a:spcBef>
                <a:spcPts val="4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AU" sz="3800" dirty="0" smtClean="0"/>
              <a:t>There is a socialistic aspect to Agriculture </a:t>
            </a:r>
            <a:br>
              <a:rPr lang="en-AU" sz="3800" dirty="0" smtClean="0"/>
            </a:br>
            <a:r>
              <a:rPr lang="en-AU" sz="3800" dirty="0" smtClean="0"/>
              <a:t>where farmers feel “entitled” to benefits </a:t>
            </a:r>
            <a:br>
              <a:rPr lang="en-AU" sz="3800" dirty="0" smtClean="0"/>
            </a:br>
            <a:r>
              <a:rPr lang="en-AU" sz="3800" dirty="0" smtClean="0"/>
              <a:t>that they feel is “their right”.</a:t>
            </a:r>
          </a:p>
        </p:txBody>
      </p:sp>
    </p:spTree>
    <p:extLst>
      <p:ext uri="{BB962C8B-B14F-4D97-AF65-F5344CB8AC3E}">
        <p14:creationId xmlns:p14="http://schemas.microsoft.com/office/powerpoint/2010/main" val="39069799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597744" y="339725"/>
            <a:ext cx="12025336" cy="158474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r>
              <a:rPr lang="en-US" sz="4200" b="1" dirty="0" smtClean="0"/>
              <a:t>Innovation and Technology</a:t>
            </a:r>
            <a:endParaRPr lang="en-US" dirty="0"/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525736" y="1564432"/>
            <a:ext cx="12025336" cy="692308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endParaRPr lang="en-US" sz="3800" dirty="0" smtClean="0"/>
          </a:p>
        </p:txBody>
      </p:sp>
      <p:sp>
        <p:nvSpPr>
          <p:cNvPr id="6" name="Rectangle 2"/>
          <p:cNvSpPr>
            <a:spLocks/>
          </p:cNvSpPr>
          <p:nvPr/>
        </p:nvSpPr>
        <p:spPr bwMode="auto">
          <a:xfrm>
            <a:off x="628552" y="1564432"/>
            <a:ext cx="12025336" cy="7488832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4400" dirty="0" smtClean="0"/>
              <a:t>Innovation </a:t>
            </a:r>
            <a:r>
              <a:rPr lang="en-AU" sz="4400" dirty="0"/>
              <a:t>is not just about new </a:t>
            </a:r>
            <a:r>
              <a:rPr lang="en-AU" sz="4400" dirty="0" smtClean="0"/>
              <a:t>Technology or even Science. </a:t>
            </a:r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4400" dirty="0" smtClean="0"/>
              <a:t>Both </a:t>
            </a:r>
            <a:r>
              <a:rPr lang="en-AU" sz="4400" dirty="0"/>
              <a:t>can be a </a:t>
            </a:r>
            <a:r>
              <a:rPr lang="en-AU" sz="4400" dirty="0" smtClean="0"/>
              <a:t>distraction.</a:t>
            </a:r>
            <a:endParaRPr lang="en-AU" sz="4400" u="sng" dirty="0" smtClean="0"/>
          </a:p>
        </p:txBody>
      </p:sp>
    </p:spTree>
    <p:extLst>
      <p:ext uri="{BB962C8B-B14F-4D97-AF65-F5344CB8AC3E}">
        <p14:creationId xmlns:p14="http://schemas.microsoft.com/office/powerpoint/2010/main" val="17893616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577144" y="231428"/>
            <a:ext cx="12025336" cy="158474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r>
              <a:rPr lang="en-US" sz="4800" b="1" dirty="0" smtClean="0"/>
              <a:t>Innovation</a:t>
            </a:r>
            <a:endParaRPr lang="en-US" sz="4800" b="1" dirty="0"/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525736" y="1564432"/>
            <a:ext cx="12025336" cy="692308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endParaRPr lang="en-US" sz="3800" dirty="0" smtClean="0"/>
          </a:p>
        </p:txBody>
      </p:sp>
      <p:sp>
        <p:nvSpPr>
          <p:cNvPr id="6" name="Rectangle 2"/>
          <p:cNvSpPr>
            <a:spLocks/>
          </p:cNvSpPr>
          <p:nvPr/>
        </p:nvSpPr>
        <p:spPr bwMode="auto">
          <a:xfrm>
            <a:off x="628552" y="2428528"/>
            <a:ext cx="12025336" cy="576064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r>
              <a:rPr lang="en-US" sz="4000" b="1" dirty="0" smtClean="0"/>
              <a:t>What IS Innovation? </a:t>
            </a:r>
            <a:br>
              <a:rPr lang="en-US" sz="4000" b="1" dirty="0" smtClean="0"/>
            </a:br>
            <a:r>
              <a:rPr lang="en-AU" dirty="0"/>
              <a:t>Innovation is best considered in reverse – the antonym of </a:t>
            </a:r>
            <a:r>
              <a:rPr lang="en-AU" dirty="0" smtClean="0"/>
              <a:t>innovation </a:t>
            </a:r>
            <a:r>
              <a:rPr lang="en-AU" dirty="0"/>
              <a:t>is Stagnation!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>Innovation is about new ideas, new approaches – just something that is perceived to be Different!</a:t>
            </a:r>
            <a:endParaRPr lang="en-US" sz="4000" b="1" dirty="0" smtClean="0"/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US" sz="4000" b="1" dirty="0" smtClean="0"/>
              <a:t>Why </a:t>
            </a:r>
            <a:r>
              <a:rPr lang="en-US" sz="4000" b="1" dirty="0"/>
              <a:t>does business </a:t>
            </a:r>
            <a:r>
              <a:rPr lang="en-US" sz="4000" b="1" dirty="0" smtClean="0"/>
              <a:t>innovate?</a:t>
            </a:r>
            <a:br>
              <a:rPr lang="en-US" sz="4000" b="1" dirty="0" smtClean="0"/>
            </a:br>
            <a:r>
              <a:rPr lang="en-AU" dirty="0" smtClean="0"/>
              <a:t>Simply</a:t>
            </a:r>
            <a:r>
              <a:rPr lang="en-AU" dirty="0"/>
              <a:t>, if it does not, it dies.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But </a:t>
            </a:r>
            <a:r>
              <a:rPr lang="en-AU" dirty="0"/>
              <a:t>Innovation by itself is no guarantee of success.</a:t>
            </a:r>
          </a:p>
          <a:p>
            <a:pPr marL="381000" indent="-381000" algn="l">
              <a:spcBef>
                <a:spcPts val="4200"/>
              </a:spcBef>
              <a:buSzPct val="100000"/>
            </a:pPr>
            <a:endParaRPr lang="en-AU" sz="3800" u="sng" dirty="0" smtClean="0"/>
          </a:p>
        </p:txBody>
      </p:sp>
    </p:spTree>
    <p:extLst>
      <p:ext uri="{BB962C8B-B14F-4D97-AF65-F5344CB8AC3E}">
        <p14:creationId xmlns:p14="http://schemas.microsoft.com/office/powerpoint/2010/main" val="12697621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/>
          </p:cNvSpPr>
          <p:nvPr/>
        </p:nvSpPr>
        <p:spPr bwMode="auto">
          <a:xfrm>
            <a:off x="597744" y="339725"/>
            <a:ext cx="12025336" cy="158474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r>
              <a:rPr lang="en-US" sz="4200" b="1" dirty="0" smtClean="0"/>
              <a:t>A new perspective is required</a:t>
            </a:r>
            <a:endParaRPr lang="en-US" dirty="0"/>
          </a:p>
        </p:txBody>
      </p:sp>
      <p:sp>
        <p:nvSpPr>
          <p:cNvPr id="3075" name="Rectangle 2"/>
          <p:cNvSpPr>
            <a:spLocks/>
          </p:cNvSpPr>
          <p:nvPr/>
        </p:nvSpPr>
        <p:spPr bwMode="auto">
          <a:xfrm>
            <a:off x="525736" y="1564432"/>
            <a:ext cx="12025336" cy="6923087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endParaRPr lang="en-US" sz="3800" dirty="0" smtClean="0"/>
          </a:p>
        </p:txBody>
      </p:sp>
      <p:sp>
        <p:nvSpPr>
          <p:cNvPr id="6" name="Rectangle 2"/>
          <p:cNvSpPr>
            <a:spLocks/>
          </p:cNvSpPr>
          <p:nvPr/>
        </p:nvSpPr>
        <p:spPr bwMode="auto">
          <a:xfrm>
            <a:off x="628552" y="2932584"/>
            <a:ext cx="12025336" cy="6120680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50800" tIns="50800" rIns="50800" bIns="50800" anchor="ctr"/>
          <a:lstStyle/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dirty="0"/>
              <a:t>In Australia, we have to stop thinking of and referring to </a:t>
            </a:r>
            <a:r>
              <a:rPr lang="en-AU" dirty="0" smtClean="0"/>
              <a:t>and marketing our </a:t>
            </a:r>
            <a:r>
              <a:rPr lang="en-AU" dirty="0"/>
              <a:t>products as Commodities. </a:t>
            </a:r>
            <a:endParaRPr lang="en-AU" dirty="0" smtClean="0"/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dirty="0" smtClean="0"/>
              <a:t>If we no longer wish to be “price takers”, we </a:t>
            </a:r>
            <a:r>
              <a:rPr lang="en-AU" dirty="0"/>
              <a:t>have to seek and create Differentiation so as to </a:t>
            </a:r>
            <a:r>
              <a:rPr lang="en-AU" dirty="0" smtClean="0"/>
              <a:t>be “price makers”. </a:t>
            </a:r>
            <a:endParaRPr lang="en-AU" dirty="0" smtClean="0"/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dirty="0" smtClean="0"/>
              <a:t>We </a:t>
            </a:r>
            <a:r>
              <a:rPr lang="en-AU" dirty="0" smtClean="0"/>
              <a:t>must </a:t>
            </a:r>
            <a:r>
              <a:rPr lang="en-AU" dirty="0"/>
              <a:t>use Innovation </a:t>
            </a:r>
            <a:r>
              <a:rPr lang="en-AU" dirty="0" smtClean="0"/>
              <a:t>so as to </a:t>
            </a:r>
            <a:r>
              <a:rPr lang="en-AU" dirty="0"/>
              <a:t>create Differentiation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or </a:t>
            </a:r>
            <a:r>
              <a:rPr lang="en-AU" dirty="0"/>
              <a:t>to further </a:t>
            </a:r>
            <a:r>
              <a:rPr lang="en-AU" dirty="0" smtClean="0"/>
              <a:t>Differentiate so as to create and add value.</a:t>
            </a:r>
            <a:endParaRPr lang="en-AU" dirty="0" smtClean="0"/>
          </a:p>
          <a:p>
            <a:pPr marL="381000" indent="-381000" algn="l">
              <a:spcBef>
                <a:spcPts val="4200"/>
              </a:spcBef>
              <a:buSzPct val="100000"/>
            </a:pPr>
            <a:r>
              <a:rPr lang="en-AU" sz="3800" dirty="0" smtClean="0"/>
              <a:t>We must use Marketing to convince customers</a:t>
            </a:r>
            <a:br>
              <a:rPr lang="en-AU" sz="3800" dirty="0" smtClean="0"/>
            </a:br>
            <a:r>
              <a:rPr lang="en-AU" sz="3800" dirty="0" smtClean="0"/>
              <a:t>and create consumer pull-through, and </a:t>
            </a:r>
            <a:br>
              <a:rPr lang="en-AU" sz="3800" dirty="0" smtClean="0"/>
            </a:br>
            <a:r>
              <a:rPr lang="en-AU" sz="3800" dirty="0" smtClean="0"/>
              <a:t>then provide what we promise.</a:t>
            </a:r>
          </a:p>
          <a:p>
            <a:pPr algn="l">
              <a:spcBef>
                <a:spcPts val="4200"/>
              </a:spcBef>
              <a:buSzPct val="100000"/>
            </a:pPr>
            <a:endParaRPr lang="en-AU" sz="3800" dirty="0" smtClean="0"/>
          </a:p>
        </p:txBody>
      </p:sp>
    </p:spTree>
    <p:extLst>
      <p:ext uri="{BB962C8B-B14F-4D97-AF65-F5344CB8AC3E}">
        <p14:creationId xmlns:p14="http://schemas.microsoft.com/office/powerpoint/2010/main" val="36884923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CC4"/>
        </a:solidFill>
        <a:ln w="12700" cap="flat" cmpd="sng" algn="ctr">
          <a:noFill/>
          <a:prstDash val="solid"/>
          <a:miter lim="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Helvetica Light" charset="0"/>
            <a:cs typeface="Helvetica Light" charset="0"/>
            <a:sym typeface="Helvetica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95CC4"/>
        </a:solidFill>
        <a:ln w="12700" cap="flat" cmpd="sng" algn="ctr">
          <a:noFill/>
          <a:prstDash val="solid"/>
          <a:miter lim="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84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 Light" charset="0"/>
            <a:ea typeface="Helvetica Light" charset="0"/>
            <a:cs typeface="Helvetica Light" charset="0"/>
            <a:sym typeface="Helvetica Light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3733</TotalTime>
  <Words>514</Words>
  <Application>Microsoft Office PowerPoint</Application>
  <PresentationFormat>Custom</PresentationFormat>
  <Paragraphs>65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Helvetica Light</vt:lpstr>
      <vt:lpstr>Noteworthy Bold</vt:lpstr>
      <vt:lpstr>Times New Roman</vt:lpstr>
      <vt:lpstr>Office Theme</vt:lpstr>
      <vt:lpstr>The Government’s Innovation Policy – How can Agriculture and Our Profession make it happen and Benefit?  A Food Industry Perspective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Laucke, Mark</dc:creator>
  <cp:lastModifiedBy>Laucke, Mark</cp:lastModifiedBy>
  <cp:revision>417</cp:revision>
  <dcterms:modified xsi:type="dcterms:W3CDTF">2016-05-25T07:43:14Z</dcterms:modified>
</cp:coreProperties>
</file>