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8"/>
  </p:handoutMasterIdLst>
  <p:sldIdLst>
    <p:sldId id="279" r:id="rId2"/>
    <p:sldId id="273" r:id="rId3"/>
    <p:sldId id="256" r:id="rId4"/>
    <p:sldId id="285" r:id="rId5"/>
    <p:sldId id="284" r:id="rId6"/>
    <p:sldId id="286" r:id="rId7"/>
    <p:sldId id="278" r:id="rId8"/>
    <p:sldId id="280" r:id="rId9"/>
    <p:sldId id="262" r:id="rId10"/>
    <p:sldId id="263" r:id="rId11"/>
    <p:sldId id="281" r:id="rId12"/>
    <p:sldId id="270" r:id="rId13"/>
    <p:sldId id="261" r:id="rId14"/>
    <p:sldId id="268" r:id="rId15"/>
    <p:sldId id="269" r:id="rId16"/>
    <p:sldId id="267" r:id="rId17"/>
    <p:sldId id="287" r:id="rId18"/>
    <p:sldId id="282" r:id="rId19"/>
    <p:sldId id="264" r:id="rId20"/>
    <p:sldId id="265" r:id="rId21"/>
    <p:sldId id="266" r:id="rId22"/>
    <p:sldId id="276" r:id="rId23"/>
    <p:sldId id="257" r:id="rId24"/>
    <p:sldId id="275" r:id="rId25"/>
    <p:sldId id="277" r:id="rId26"/>
    <p:sldId id="283" r:id="rId27"/>
  </p:sldIdLst>
  <p:sldSz cx="9144000" cy="6858000" type="screen4x3"/>
  <p:notesSz cx="6797675" cy="9926638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A8"/>
    <a:srgbClr val="0000FF"/>
    <a:srgbClr val="008000"/>
    <a:srgbClr val="D60093"/>
    <a:srgbClr val="FF00FF"/>
    <a:srgbClr val="FFEBFF"/>
    <a:srgbClr val="FFCCCC"/>
    <a:srgbClr val="CCFF66"/>
    <a:srgbClr val="FFCCFF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Sheet1!$G$5</c:f>
              <c:strCache>
                <c:ptCount val="1"/>
                <c:pt idx="0">
                  <c:v>Item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Sheet1!$F$6:$F$9</c:f>
              <c:strCache>
                <c:ptCount val="4"/>
                <c:pt idx="0">
                  <c:v>Australian Government</c:v>
                </c:pt>
                <c:pt idx="1">
                  <c:v>Business Sector</c:v>
                </c:pt>
                <c:pt idx="2">
                  <c:v>Higher education</c:v>
                </c:pt>
                <c:pt idx="3">
                  <c:v>Multi-Sector</c:v>
                </c:pt>
              </c:strCache>
            </c:strRef>
          </c:cat>
          <c:val>
            <c:numRef>
              <c:f>Sheet1!$G$6:$G$9</c:f>
              <c:numCache>
                <c:formatCode>General</c:formatCode>
                <c:ptCount val="4"/>
                <c:pt idx="0">
                  <c:v>0.75085910652920962</c:v>
                </c:pt>
                <c:pt idx="1">
                  <c:v>2.9003436426116838</c:v>
                </c:pt>
                <c:pt idx="2">
                  <c:v>0.79553264604810991</c:v>
                </c:pt>
                <c:pt idx="3">
                  <c:v>0.84536082474226804</c:v>
                </c:pt>
              </c:numCache>
            </c:numRef>
          </c:val>
        </c:ser>
        <c:ser>
          <c:idx val="1"/>
          <c:order val="1"/>
          <c:tx>
            <c:strRef>
              <c:f>Sheet1!$H$5</c:f>
              <c:strCache>
                <c:ptCount val="1"/>
                <c:pt idx="0">
                  <c:v>Item 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Sheet1!$F$6:$F$9</c:f>
              <c:strCache>
                <c:ptCount val="4"/>
                <c:pt idx="0">
                  <c:v>Australian Government</c:v>
                </c:pt>
                <c:pt idx="1">
                  <c:v>Business Sector</c:v>
                </c:pt>
                <c:pt idx="2">
                  <c:v>Higher education</c:v>
                </c:pt>
                <c:pt idx="3">
                  <c:v>Multi-Sector</c:v>
                </c:pt>
              </c:strCache>
            </c:strRef>
          </c:cat>
          <c:val>
            <c:numRef>
              <c:f>Sheet1!$H$6:$H$9</c:f>
              <c:numCache>
                <c:formatCode>General</c:formatCode>
                <c:ptCount val="4"/>
                <c:pt idx="0">
                  <c:v>0.42611683848797244</c:v>
                </c:pt>
                <c:pt idx="1">
                  <c:v>0.25945017182130609</c:v>
                </c:pt>
                <c:pt idx="2">
                  <c:v>1.9862542955326465</c:v>
                </c:pt>
                <c:pt idx="3">
                  <c:v>5.4982817869415855E-2</c:v>
                </c:pt>
              </c:numCache>
            </c:numRef>
          </c:val>
        </c:ser>
        <c:ser>
          <c:idx val="2"/>
          <c:order val="2"/>
          <c:tx>
            <c:strRef>
              <c:f>Sheet1!$I$5</c:f>
              <c:strCache>
                <c:ptCount val="1"/>
                <c:pt idx="0">
                  <c:v>Item 3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Sheet1!$F$6:$F$9</c:f>
              <c:strCache>
                <c:ptCount val="4"/>
                <c:pt idx="0">
                  <c:v>Australian Government</c:v>
                </c:pt>
                <c:pt idx="1">
                  <c:v>Business Sector</c:v>
                </c:pt>
                <c:pt idx="2">
                  <c:v>Higher education</c:v>
                </c:pt>
                <c:pt idx="3">
                  <c:v>Multi-Sector</c:v>
                </c:pt>
              </c:strCache>
            </c:strRef>
          </c:cat>
          <c:val>
            <c:numRef>
              <c:f>Sheet1!$I$6:$I$9</c:f>
              <c:numCache>
                <c:formatCode>General</c:formatCode>
                <c:ptCount val="4"/>
                <c:pt idx="0">
                  <c:v>0.62714776632302394</c:v>
                </c:pt>
                <c:pt idx="2">
                  <c:v>4.639175257731936E-2</c:v>
                </c:pt>
                <c:pt idx="3">
                  <c:v>0.14948453608247425</c:v>
                </c:pt>
              </c:numCache>
            </c:numRef>
          </c:val>
        </c:ser>
        <c:ser>
          <c:idx val="3"/>
          <c:order val="3"/>
          <c:tx>
            <c:strRef>
              <c:f>Sheet1!$J$5</c:f>
              <c:strCache>
                <c:ptCount val="1"/>
                <c:pt idx="0">
                  <c:v>Item 4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Sheet1!$F$6:$F$9</c:f>
              <c:strCache>
                <c:ptCount val="4"/>
                <c:pt idx="0">
                  <c:v>Australian Government</c:v>
                </c:pt>
                <c:pt idx="1">
                  <c:v>Business Sector</c:v>
                </c:pt>
                <c:pt idx="2">
                  <c:v>Higher education</c:v>
                </c:pt>
                <c:pt idx="3">
                  <c:v>Multi-Sector</c:v>
                </c:pt>
              </c:strCache>
            </c:strRef>
          </c:cat>
          <c:val>
            <c:numRef>
              <c:f>Sheet1!$J$6:$J$9</c:f>
              <c:numCache>
                <c:formatCode>General</c:formatCode>
                <c:ptCount val="4"/>
                <c:pt idx="3">
                  <c:v>0.30584192439862534</c:v>
                </c:pt>
              </c:numCache>
            </c:numRef>
          </c:val>
        </c:ser>
        <c:ser>
          <c:idx val="4"/>
          <c:order val="4"/>
          <c:tx>
            <c:strRef>
              <c:f>Sheet1!$K$5</c:f>
              <c:strCache>
                <c:ptCount val="1"/>
                <c:pt idx="0">
                  <c:v>Item 5</c:v>
                </c:pt>
              </c:strCache>
            </c:strRef>
          </c:tx>
          <c:spPr>
            <a:solidFill>
              <a:srgbClr val="800000"/>
            </a:solidFill>
            <a:ln>
              <a:noFill/>
            </a:ln>
            <a:effectLst/>
          </c:spPr>
          <c:invertIfNegative val="0"/>
          <c:cat>
            <c:strRef>
              <c:f>Sheet1!$F$6:$F$9</c:f>
              <c:strCache>
                <c:ptCount val="4"/>
                <c:pt idx="0">
                  <c:v>Australian Government</c:v>
                </c:pt>
                <c:pt idx="1">
                  <c:v>Business Sector</c:v>
                </c:pt>
                <c:pt idx="2">
                  <c:v>Higher education</c:v>
                </c:pt>
                <c:pt idx="3">
                  <c:v>Multi-Sector</c:v>
                </c:pt>
              </c:strCache>
            </c:strRef>
          </c:cat>
          <c:val>
            <c:numRef>
              <c:f>Sheet1!$K$6:$K$9</c:f>
              <c:numCache>
                <c:formatCode>General</c:formatCode>
                <c:ptCount val="4"/>
                <c:pt idx="3">
                  <c:v>0.35910652920962211</c:v>
                </c:pt>
              </c:numCache>
            </c:numRef>
          </c:val>
        </c:ser>
        <c:ser>
          <c:idx val="5"/>
          <c:order val="5"/>
          <c:tx>
            <c:strRef>
              <c:f>Sheet1!$L$5</c:f>
              <c:strCache>
                <c:ptCount val="1"/>
                <c:pt idx="0">
                  <c:v>Item 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Sheet1!$F$6:$F$9</c:f>
              <c:strCache>
                <c:ptCount val="4"/>
                <c:pt idx="0">
                  <c:v>Australian Government</c:v>
                </c:pt>
                <c:pt idx="1">
                  <c:v>Business Sector</c:v>
                </c:pt>
                <c:pt idx="2">
                  <c:v>Higher education</c:v>
                </c:pt>
                <c:pt idx="3">
                  <c:v>Multi-Sector</c:v>
                </c:pt>
              </c:strCache>
            </c:strRef>
          </c:cat>
          <c:val>
            <c:numRef>
              <c:f>Sheet1!$L$6:$L$9</c:f>
              <c:numCache>
                <c:formatCode>General</c:formatCode>
                <c:ptCount val="4"/>
                <c:pt idx="3">
                  <c:v>0.20790378006872837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0656080"/>
        <c:axId val="410656472"/>
      </c:barChart>
      <c:catAx>
        <c:axId val="4106560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410656472"/>
        <c:crossesAt val="0"/>
        <c:auto val="1"/>
        <c:lblAlgn val="ctr"/>
        <c:lblOffset val="100"/>
        <c:noMultiLvlLbl val="0"/>
      </c:catAx>
      <c:valAx>
        <c:axId val="410656472"/>
        <c:scaling>
          <c:orientation val="minMax"/>
          <c:max val="3.5"/>
          <c:min val="0"/>
        </c:scaling>
        <c:delete val="0"/>
        <c:axPos val="t"/>
        <c:majorGridlines>
          <c:spPr>
            <a:ln w="3175" cap="flat" cmpd="sng" algn="ctr">
              <a:solidFill>
                <a:sysClr val="window" lastClr="FFFFFF">
                  <a:lumMod val="65000"/>
                </a:sysClr>
              </a:solidFill>
              <a:prstDash val="sysDot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254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6560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444625425221635"/>
          <c:y val="0.15594296649253092"/>
          <c:w val="0.8524384337647033"/>
          <c:h val="0.557197187815757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Sheet3!$B$4</c:f>
              <c:strCache>
                <c:ptCount val="1"/>
                <c:pt idx="0">
                  <c:v>Share of GDP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Sheet3!$A$5:$A$6</c:f>
              <c:strCache>
                <c:ptCount val="2"/>
                <c:pt idx="0">
                  <c:v>Manufacturing</c:v>
                </c:pt>
                <c:pt idx="1">
                  <c:v>Agriculture, Forestry &amp; Fishing</c:v>
                </c:pt>
              </c:strCache>
            </c:strRef>
          </c:cat>
          <c:val>
            <c:numRef>
              <c:f>Sheet3!$B$5:$B$6</c:f>
              <c:numCache>
                <c:formatCode>General</c:formatCode>
                <c:ptCount val="2"/>
                <c:pt idx="0">
                  <c:v>6.2</c:v>
                </c:pt>
                <c:pt idx="1">
                  <c:v>2.2999999999999998</c:v>
                </c:pt>
              </c:numCache>
            </c:numRef>
          </c:val>
        </c:ser>
        <c:ser>
          <c:idx val="1"/>
          <c:order val="1"/>
          <c:tx>
            <c:strRef>
              <c:f>Sheet3!$C$4</c:f>
              <c:strCache>
                <c:ptCount val="1"/>
                <c:pt idx="0">
                  <c:v>Industry contribution to employment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Sheet3!$A$5:$A$6</c:f>
              <c:strCache>
                <c:ptCount val="2"/>
                <c:pt idx="0">
                  <c:v>Manufacturing</c:v>
                </c:pt>
                <c:pt idx="1">
                  <c:v>Agriculture, Forestry &amp; Fishing</c:v>
                </c:pt>
              </c:strCache>
            </c:strRef>
          </c:cat>
          <c:val>
            <c:numRef>
              <c:f>Sheet3!$C$5:$C$6</c:f>
              <c:numCache>
                <c:formatCode>General</c:formatCode>
                <c:ptCount val="2"/>
                <c:pt idx="0">
                  <c:v>7.4</c:v>
                </c:pt>
                <c:pt idx="1">
                  <c:v>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0657648"/>
        <c:axId val="331462536"/>
      </c:barChart>
      <c:catAx>
        <c:axId val="41065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462536"/>
        <c:crosses val="autoZero"/>
        <c:auto val="1"/>
        <c:lblAlgn val="ctr"/>
        <c:lblOffset val="100"/>
        <c:noMultiLvlLbl val="0"/>
      </c:catAx>
      <c:valAx>
        <c:axId val="331462536"/>
        <c:scaling>
          <c:orientation val="minMax"/>
        </c:scaling>
        <c:delete val="0"/>
        <c:axPos val="l"/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>
                    <a:solidFill>
                      <a:schemeClr val="tx1"/>
                    </a:solidFill>
                  </a:rPr>
                  <a:t>% of total</a:t>
                </a:r>
              </a:p>
            </c:rich>
          </c:tx>
          <c:layout>
            <c:manualLayout>
              <c:xMode val="edge"/>
              <c:yMode val="edge"/>
              <c:x val="1.2608351990771084E-2"/>
              <c:y val="4.31277637296633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 w="254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657648"/>
        <c:crosses val="autoZero"/>
        <c:crossBetween val="between"/>
        <c:majorUnit val="2"/>
        <c:min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5423386639746786"/>
          <c:y val="0.16672413980427325"/>
          <c:w val="0.43360618888072416"/>
          <c:h val="0.235532954214056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0.37619</cdr:x>
      <cdr:y>0.20797</cdr:y>
    </cdr:from>
    <cdr:to>
      <cdr:x>0.4834</cdr:x>
      <cdr:y>0.27901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1021" y="883815"/>
          <a:ext cx="863802" cy="3019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bg1"/>
              </a:solidFill>
              <a:latin typeface="Arial Narrow" panose="020B0606020202030204" pitchFamily="34" charset="0"/>
            </a:rPr>
            <a:t>CSIRO</a:t>
          </a:r>
          <a:endParaRPr lang="en-AU" sz="2000" dirty="0">
            <a:solidFill>
              <a:schemeClr val="bg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0.47233</cdr:x>
      <cdr:y>0.20797</cdr:y>
    </cdr:from>
    <cdr:to>
      <cdr:x>0.57953</cdr:x>
      <cdr:y>0.27901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05575" y="883815"/>
          <a:ext cx="863721" cy="3019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bg1"/>
              </a:solidFill>
              <a:latin typeface="Arial Narrow" panose="020B0606020202030204" pitchFamily="34" charset="0"/>
            </a:rPr>
            <a:t>DST</a:t>
          </a:r>
          <a:endParaRPr lang="en-AU" sz="2000" dirty="0">
            <a:solidFill>
              <a:schemeClr val="bg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0.52931</cdr:x>
      <cdr:y>0.27969</cdr:y>
    </cdr:from>
    <cdr:to>
      <cdr:x>0.70818</cdr:x>
      <cdr:y>0.35073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64702" y="1188615"/>
          <a:ext cx="1441208" cy="3019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err="1" smtClean="0">
              <a:solidFill>
                <a:schemeClr val="tx1"/>
              </a:solidFill>
              <a:latin typeface="Arial Narrow" panose="020B0606020202030204" pitchFamily="34" charset="0"/>
            </a:rPr>
            <a:t>Aus.Govt</a:t>
          </a:r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.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0.46561</cdr:x>
      <cdr:y>0.40938</cdr:y>
    </cdr:from>
    <cdr:to>
      <cdr:x>0.76757</cdr:x>
      <cdr:y>0.48043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751449" y="1739799"/>
          <a:ext cx="2432922" cy="3019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bg1"/>
              </a:solidFill>
              <a:latin typeface="Arial Narrow" panose="020B0606020202030204" pitchFamily="34" charset="0"/>
            </a:rPr>
            <a:t>R&amp;D tax measures</a:t>
          </a:r>
          <a:endParaRPr lang="en-AU" sz="2000" dirty="0">
            <a:solidFill>
              <a:schemeClr val="bg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0.82293</cdr:x>
      <cdr:y>0.33386</cdr:y>
    </cdr:from>
    <cdr:to>
      <cdr:x>0.93014</cdr:x>
      <cdr:y>0.4049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066173" y="1634139"/>
          <a:ext cx="1050758" cy="3477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Other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0.37887</cdr:x>
      <cdr:y>0.6172</cdr:y>
    </cdr:from>
    <cdr:to>
      <cdr:x>0.48607</cdr:x>
      <cdr:y>0.68824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052571" y="2622997"/>
          <a:ext cx="863721" cy="3019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bg1"/>
              </a:solidFill>
              <a:latin typeface="Arial Narrow" panose="020B0606020202030204" pitchFamily="34" charset="0"/>
            </a:rPr>
            <a:t>ARC</a:t>
          </a:r>
          <a:endParaRPr lang="en-AU" sz="2000" dirty="0">
            <a:solidFill>
              <a:schemeClr val="bg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0.37313</cdr:x>
      <cdr:y>0.81823</cdr:y>
    </cdr:from>
    <cdr:to>
      <cdr:x>0.49882</cdr:x>
      <cdr:y>0.88927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006386" y="3477329"/>
          <a:ext cx="1012639" cy="3019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bg1"/>
              </a:solidFill>
              <a:latin typeface="Arial Narrow" panose="020B0606020202030204" pitchFamily="34" charset="0"/>
            </a:rPr>
            <a:t>NHMRC</a:t>
          </a:r>
          <a:endParaRPr lang="en-AU" sz="2000" dirty="0">
            <a:solidFill>
              <a:schemeClr val="bg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0.51867</cdr:x>
      <cdr:y>0.90499</cdr:y>
    </cdr:from>
    <cdr:to>
      <cdr:x>0.62587</cdr:x>
      <cdr:y>0.97603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178939" y="3846028"/>
          <a:ext cx="863721" cy="3019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RDC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0.43086</cdr:x>
      <cdr:y>0.72769</cdr:y>
    </cdr:from>
    <cdr:to>
      <cdr:x>0.53806</cdr:x>
      <cdr:y>0.79873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471518" y="3092540"/>
          <a:ext cx="863721" cy="3019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CRC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0.34052</cdr:x>
      <cdr:y>0.92895</cdr:y>
    </cdr:from>
    <cdr:to>
      <cdr:x>0.54376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743635" y="3947863"/>
          <a:ext cx="1637522" cy="301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b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Other Health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0.51598</cdr:x>
      <cdr:y>0.6172</cdr:y>
    </cdr:from>
    <cdr:to>
      <cdr:x>0.81795</cdr:x>
      <cdr:y>0.69839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4157268" y="2622997"/>
          <a:ext cx="2433002" cy="345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bg1"/>
              </a:solidFill>
              <a:latin typeface="Arial Narrow" panose="020B0606020202030204" pitchFamily="34" charset="0"/>
            </a:rPr>
            <a:t>University block grants</a:t>
          </a:r>
          <a:endParaRPr lang="en-AU" sz="2000" dirty="0">
            <a:solidFill>
              <a:schemeClr val="bg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0.62278</cdr:x>
      <cdr:y>0.92895</cdr:y>
    </cdr:from>
    <cdr:to>
      <cdr:x>0.72998</cdr:x>
      <cdr:y>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017804" y="3947863"/>
          <a:ext cx="863721" cy="301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b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Other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0.51715</cdr:x>
      <cdr:y>0.72769</cdr:y>
    </cdr:from>
    <cdr:to>
      <cdr:x>0.7472</cdr:x>
      <cdr:y>0.81486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166701" y="3092540"/>
          <a:ext cx="1853533" cy="370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Energy &amp; Environ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0.77851</cdr:x>
      <cdr:y>0.53899</cdr:y>
    </cdr:from>
    <cdr:to>
      <cdr:x>0.88571</cdr:x>
      <cdr:y>0.61004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7630696" y="2638180"/>
          <a:ext cx="1050758" cy="3477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>
              <a:solidFill>
                <a:schemeClr val="tx1"/>
              </a:solidFill>
              <a:latin typeface="Arial Narrow" panose="020B0606020202030204" pitchFamily="34" charset="0"/>
            </a:rPr>
            <a:t>Other</a:t>
          </a:r>
          <a:endParaRPr lang="en-AU" sz="2000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0.64812</cdr:x>
      <cdr:y>0.46089</cdr:y>
    </cdr:from>
    <cdr:to>
      <cdr:x>0.76352</cdr:x>
      <cdr:y>0.5483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39843" y="2173041"/>
          <a:ext cx="772732" cy="412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/>
            <a:t>2.3%</a:t>
          </a:r>
          <a:endParaRPr lang="en-AU" sz="2000" dirty="0"/>
        </a:p>
      </cdr:txBody>
    </cdr:sp>
  </cdr:relSizeAnchor>
  <cdr:relSizeAnchor xmlns:cdr="http://schemas.openxmlformats.org/drawingml/2006/chartDrawing">
    <cdr:from>
      <cdr:x>0.76736</cdr:x>
      <cdr:y>0.44177</cdr:y>
    </cdr:from>
    <cdr:to>
      <cdr:x>0.88277</cdr:x>
      <cdr:y>0.52918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138333" y="2082889"/>
          <a:ext cx="772732" cy="412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/>
            <a:t>2.6%</a:t>
          </a:r>
          <a:endParaRPr lang="en-AU" sz="2000" dirty="0"/>
        </a:p>
      </cdr:txBody>
    </cdr:sp>
  </cdr:relSizeAnchor>
  <cdr:relSizeAnchor xmlns:cdr="http://schemas.openxmlformats.org/drawingml/2006/chartDrawing">
    <cdr:from>
      <cdr:x>0.34231</cdr:x>
      <cdr:y>0.11125</cdr:y>
    </cdr:from>
    <cdr:to>
      <cdr:x>0.45771</cdr:x>
      <cdr:y>0.19866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92102" y="524546"/>
          <a:ext cx="772732" cy="412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/>
            <a:t>7.4%</a:t>
          </a:r>
          <a:endParaRPr lang="en-AU" sz="2000" dirty="0"/>
        </a:p>
      </cdr:txBody>
    </cdr:sp>
  </cdr:relSizeAnchor>
  <cdr:relSizeAnchor xmlns:cdr="http://schemas.openxmlformats.org/drawingml/2006/chartDrawing">
    <cdr:from>
      <cdr:x>0.21921</cdr:x>
      <cdr:y>0.1932</cdr:y>
    </cdr:from>
    <cdr:to>
      <cdr:x>0.33461</cdr:x>
      <cdr:y>0.28061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67854" y="910912"/>
          <a:ext cx="772732" cy="412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AU" sz="2000" dirty="0" smtClean="0"/>
            <a:t>6.2%</a:t>
          </a:r>
          <a:endParaRPr lang="en-AU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BDA1C-1F69-4818-92D5-E053E37207EA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A8DF5-5F23-4D1D-A803-C3EAC68A77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62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7486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137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967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0465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3454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0812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435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690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168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875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703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68B66-FBB0-473F-B152-402C35FB6A40}" type="datetimeFigureOut">
              <a:rPr lang="en-AU" smtClean="0"/>
              <a:t>27/05/2016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8039A-7D6F-467E-80FB-ED8BBDCAD19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161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4" t="3615" r="9049" b="5255"/>
          <a:stretch/>
        </p:blipFill>
        <p:spPr>
          <a:xfrm>
            <a:off x="0" y="0"/>
            <a:ext cx="9144000" cy="453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2" y="6403488"/>
            <a:ext cx="2221706" cy="2976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764" y="6424919"/>
            <a:ext cx="1428750" cy="2762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03041" y="5398934"/>
            <a:ext cx="399179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err="1" smtClean="0">
                <a:solidFill>
                  <a:srgbClr val="0060A8"/>
                </a:solidFill>
                <a:latin typeface="Georgia" panose="02040502050405020303" pitchFamily="18" charset="0"/>
              </a:rPr>
              <a:t>Prof.</a:t>
            </a:r>
            <a:r>
              <a:rPr lang="en-AU" b="1" dirty="0" smtClean="0">
                <a:solidFill>
                  <a:srgbClr val="0060A8"/>
                </a:solidFill>
                <a:latin typeface="Georgia" panose="02040502050405020303" pitchFamily="18" charset="0"/>
              </a:rPr>
              <a:t> Michael Keller</a:t>
            </a:r>
          </a:p>
          <a:p>
            <a:r>
              <a:rPr lang="en-AU" sz="1600" dirty="0" smtClean="0">
                <a:solidFill>
                  <a:srgbClr val="0060A8"/>
                </a:solidFill>
                <a:latin typeface="Georgia" panose="02040502050405020303" pitchFamily="18" charset="0"/>
              </a:rPr>
              <a:t>Head, School of Agriculture, Food &amp; Wine</a:t>
            </a:r>
          </a:p>
          <a:p>
            <a:r>
              <a:rPr lang="en-AU" sz="1600" dirty="0" smtClean="0">
                <a:solidFill>
                  <a:srgbClr val="0060A8"/>
                </a:solidFill>
                <a:latin typeface="Georgia" panose="02040502050405020303" pitchFamily="18" charset="0"/>
              </a:rPr>
              <a:t>The University of Adelaide</a:t>
            </a:r>
            <a:endParaRPr lang="en-AU" sz="1600" dirty="0">
              <a:solidFill>
                <a:srgbClr val="0060A8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49" y="171213"/>
            <a:ext cx="1228001" cy="9108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6" y="4586656"/>
            <a:ext cx="8424723" cy="869428"/>
          </a:xfrm>
        </p:spPr>
        <p:txBody>
          <a:bodyPr>
            <a:normAutofit fontScale="90000"/>
          </a:bodyPr>
          <a:lstStyle/>
          <a:p>
            <a:pPr algn="r"/>
            <a:r>
              <a:rPr lang="en-AU" sz="2800" b="1" dirty="0" smtClean="0">
                <a:solidFill>
                  <a:srgbClr val="0060A8"/>
                </a:solidFill>
                <a:latin typeface="Georgia" panose="02040502050405020303" pitchFamily="18" charset="0"/>
              </a:rPr>
              <a:t>A University Perspective </a:t>
            </a:r>
            <a:r>
              <a:rPr lang="en-AU" sz="2400" dirty="0" smtClean="0">
                <a:solidFill>
                  <a:srgbClr val="0060A8"/>
                </a:solidFill>
                <a:latin typeface="Georgia" panose="02040502050405020303" pitchFamily="18" charset="0"/>
              </a:rPr>
              <a:t>– </a:t>
            </a:r>
            <a:r>
              <a:rPr lang="en-AU" sz="2200" dirty="0" smtClean="0">
                <a:solidFill>
                  <a:srgbClr val="0060A8"/>
                </a:solidFill>
                <a:latin typeface="Georgia" panose="02040502050405020303" pitchFamily="18" charset="0"/>
              </a:rPr>
              <a:t>Response to the Innovation Policy in research and teaching and the importance of industry engagement</a:t>
            </a:r>
            <a:endParaRPr lang="en-AU" sz="2200" dirty="0">
              <a:solidFill>
                <a:srgbClr val="0060A8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499" y="4555700"/>
            <a:ext cx="892969" cy="976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55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7838" y="327026"/>
            <a:ext cx="7170737" cy="1325563"/>
          </a:xfrm>
        </p:spPr>
        <p:txBody>
          <a:bodyPr/>
          <a:lstStyle/>
          <a:p>
            <a:r>
              <a:rPr lang="en-AU" b="1" dirty="0" smtClean="0">
                <a:solidFill>
                  <a:srgbClr val="0060A8"/>
                </a:solidFill>
              </a:rPr>
              <a:t>Cooperative Research Centres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42925" y="1581150"/>
            <a:ext cx="3930650" cy="1009650"/>
          </a:xfrm>
        </p:spPr>
        <p:txBody>
          <a:bodyPr>
            <a:noAutofit/>
          </a:bodyPr>
          <a:lstStyle/>
          <a:p>
            <a:r>
              <a:rPr lang="en-AU" sz="3200" b="0" dirty="0"/>
              <a:t>Cooperative Research Centres </a:t>
            </a:r>
            <a:r>
              <a:rPr lang="en-AU" sz="3200" b="0" dirty="0" smtClean="0"/>
              <a:t>(CRC)</a:t>
            </a:r>
            <a:endParaRPr lang="en-AU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42925" y="2590800"/>
            <a:ext cx="3930650" cy="3684588"/>
          </a:xfrm>
        </p:spPr>
        <p:txBody>
          <a:bodyPr>
            <a:normAutofit/>
          </a:bodyPr>
          <a:lstStyle/>
          <a:p>
            <a:r>
              <a:rPr lang="en-AU" sz="2600" dirty="0" smtClean="0"/>
              <a:t>Medium </a:t>
            </a:r>
            <a:r>
              <a:rPr lang="en-AU" sz="2600" dirty="0"/>
              <a:t>to long term industry-led collaborations</a:t>
            </a:r>
          </a:p>
          <a:p>
            <a:r>
              <a:rPr lang="en-AU" sz="2600" dirty="0" smtClean="0"/>
              <a:t>Up </a:t>
            </a:r>
            <a:r>
              <a:rPr lang="en-AU" sz="2600" dirty="0"/>
              <a:t>to </a:t>
            </a:r>
            <a:r>
              <a:rPr lang="en-AU" sz="2600" dirty="0" smtClean="0"/>
              <a:t>10 years</a:t>
            </a:r>
            <a:endParaRPr lang="en-AU" sz="2600" dirty="0"/>
          </a:p>
          <a:p>
            <a:r>
              <a:rPr lang="en-AU" sz="2600" dirty="0" smtClean="0"/>
              <a:t>No </a:t>
            </a:r>
            <a:r>
              <a:rPr lang="en-AU" sz="2600" dirty="0"/>
              <a:t>specified limit to </a:t>
            </a:r>
            <a:r>
              <a:rPr lang="en-AU" sz="2600" dirty="0" smtClean="0"/>
              <a:t>funding</a:t>
            </a:r>
            <a:endParaRPr lang="en-AU" sz="2600" dirty="0"/>
          </a:p>
          <a:p>
            <a:endParaRPr lang="en-AU" sz="2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8200" y="1581150"/>
            <a:ext cx="4105275" cy="1009650"/>
          </a:xfrm>
        </p:spPr>
        <p:txBody>
          <a:bodyPr>
            <a:noAutofit/>
          </a:bodyPr>
          <a:lstStyle/>
          <a:p>
            <a:r>
              <a:rPr lang="en-AU" sz="3200" b="0" dirty="0"/>
              <a:t>Cooperative Research Centre Projects </a:t>
            </a:r>
            <a:r>
              <a:rPr lang="en-AU" sz="3200" b="0" dirty="0" smtClean="0"/>
              <a:t>(CRC-P)</a:t>
            </a:r>
            <a:endParaRPr lang="en-AU" sz="3200" b="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8200" y="2590800"/>
            <a:ext cx="4105275" cy="3684588"/>
          </a:xfrm>
        </p:spPr>
        <p:txBody>
          <a:bodyPr>
            <a:normAutofit/>
          </a:bodyPr>
          <a:lstStyle/>
          <a:p>
            <a:r>
              <a:rPr lang="en-AU" sz="2600" dirty="0" smtClean="0"/>
              <a:t>Short </a:t>
            </a:r>
            <a:r>
              <a:rPr lang="en-AU" sz="2600" dirty="0"/>
              <a:t>term, industry-led collaborative </a:t>
            </a:r>
            <a:r>
              <a:rPr lang="en-AU" sz="2600" dirty="0" smtClean="0"/>
              <a:t>research</a:t>
            </a:r>
          </a:p>
          <a:p>
            <a:r>
              <a:rPr lang="en-AU" sz="2600" dirty="0" smtClean="0"/>
              <a:t>Up </a:t>
            </a:r>
            <a:r>
              <a:rPr lang="en-AU" sz="2600" dirty="0"/>
              <a:t>to </a:t>
            </a:r>
            <a:r>
              <a:rPr lang="en-AU" sz="2600" dirty="0" smtClean="0"/>
              <a:t>3 years</a:t>
            </a:r>
          </a:p>
          <a:p>
            <a:r>
              <a:rPr lang="en-AU" sz="2600" dirty="0" smtClean="0"/>
              <a:t>Maximum </a:t>
            </a:r>
            <a:r>
              <a:rPr lang="en-AU" sz="2600" dirty="0"/>
              <a:t>of $3 million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32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60A8"/>
                </a:solidFill>
              </a:rPr>
              <a:t>Innovation Connections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/>
              <a:t>Facilitators </a:t>
            </a:r>
            <a:r>
              <a:rPr lang="en-AU" dirty="0" smtClean="0"/>
              <a:t>enable businesses to access </a:t>
            </a:r>
            <a:r>
              <a:rPr lang="en-AU" dirty="0"/>
              <a:t>Australia’s innovation </a:t>
            </a:r>
            <a:r>
              <a:rPr lang="en-AU" dirty="0" smtClean="0"/>
              <a:t>infrastructure</a:t>
            </a:r>
          </a:p>
          <a:p>
            <a:r>
              <a:rPr lang="en-AU" dirty="0"/>
              <a:t>G</a:t>
            </a:r>
            <a:r>
              <a:rPr lang="en-AU" dirty="0" smtClean="0"/>
              <a:t>rants </a:t>
            </a:r>
            <a:r>
              <a:rPr lang="en-AU" dirty="0"/>
              <a:t>available to support </a:t>
            </a:r>
            <a:r>
              <a:rPr lang="en-AU" dirty="0" smtClean="0"/>
              <a:t>placement of graduate </a:t>
            </a:r>
            <a:r>
              <a:rPr lang="en-AU" dirty="0"/>
              <a:t>and postgraduate researchers </a:t>
            </a:r>
            <a:r>
              <a:rPr lang="en-AU" dirty="0" smtClean="0"/>
              <a:t>in businesses</a:t>
            </a:r>
          </a:p>
          <a:p>
            <a:r>
              <a:rPr lang="en-AU" dirty="0" smtClean="0"/>
              <a:t>Grants </a:t>
            </a:r>
            <a:r>
              <a:rPr lang="en-AU" dirty="0"/>
              <a:t>available to support placement of </a:t>
            </a:r>
            <a:r>
              <a:rPr lang="en-AU" dirty="0" smtClean="0"/>
              <a:t>business </a:t>
            </a:r>
            <a:r>
              <a:rPr lang="en-AU" dirty="0"/>
              <a:t>researchers </a:t>
            </a:r>
            <a:r>
              <a:rPr lang="en-AU" dirty="0" smtClean="0"/>
              <a:t>in </a:t>
            </a:r>
            <a:r>
              <a:rPr lang="en-AU" dirty="0"/>
              <a:t>publicly funded research </a:t>
            </a:r>
            <a:r>
              <a:rPr lang="en-AU" dirty="0" smtClean="0"/>
              <a:t>organisations</a:t>
            </a:r>
          </a:p>
          <a:p>
            <a:r>
              <a:rPr lang="en-AU" dirty="0" smtClean="0"/>
              <a:t>Specialised </a:t>
            </a:r>
            <a:r>
              <a:rPr lang="en-AU" dirty="0"/>
              <a:t>training options by working more closely with the vocational education and training sector</a:t>
            </a:r>
            <a:r>
              <a:rPr lang="en-AU" dirty="0" smtClean="0"/>
              <a:t>.</a:t>
            </a:r>
          </a:p>
          <a:p>
            <a:r>
              <a:rPr lang="en-AU"/>
              <a:t>D</a:t>
            </a:r>
            <a:r>
              <a:rPr lang="en-AU" smtClean="0"/>
              <a:t>elivered </a:t>
            </a:r>
            <a:r>
              <a:rPr lang="en-AU" dirty="0" smtClean="0"/>
              <a:t>through </a:t>
            </a:r>
            <a:r>
              <a:rPr lang="en-AU" dirty="0" err="1" smtClean="0"/>
              <a:t>AusIndustry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391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269876"/>
            <a:ext cx="8372475" cy="854075"/>
          </a:xfrm>
        </p:spPr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New Research Block Grant Arrangement</a:t>
            </a:r>
            <a:endParaRPr lang="en-AU" sz="4000" b="1" dirty="0">
              <a:solidFill>
                <a:srgbClr val="0060A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175" y="1114426"/>
            <a:ext cx="8629651" cy="56673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2400" dirty="0"/>
              <a:t>Two streamlined programs</a:t>
            </a:r>
          </a:p>
          <a:p>
            <a:r>
              <a:rPr lang="en-AU" sz="2400" b="1" dirty="0"/>
              <a:t>Research Support Program </a:t>
            </a:r>
            <a:r>
              <a:rPr lang="en-AU" sz="2400" dirty="0"/>
              <a:t>– covers direct &amp; indirect costs of research</a:t>
            </a:r>
          </a:p>
          <a:p>
            <a:r>
              <a:rPr lang="en-AU" sz="2400" b="1" dirty="0"/>
              <a:t>Research Training Program </a:t>
            </a:r>
            <a:r>
              <a:rPr lang="en-AU" sz="2400" dirty="0"/>
              <a:t>– training the next generation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Domestic &amp; international research students not distinguished, but % international capped at 10%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Support collaboration with industry</a:t>
            </a:r>
          </a:p>
          <a:p>
            <a:pPr marL="0" indent="0">
              <a:buNone/>
            </a:pPr>
            <a:r>
              <a:rPr lang="en-AU" sz="2400" dirty="0"/>
              <a:t>Based on research income and student completions</a:t>
            </a:r>
          </a:p>
          <a:p>
            <a:r>
              <a:rPr lang="en-AU" sz="2400" dirty="0"/>
              <a:t>Research income contribution </a:t>
            </a:r>
            <a:r>
              <a:rPr lang="en-AU" sz="2400" b="1" dirty="0" smtClean="0"/>
              <a:t>changed </a:t>
            </a:r>
            <a:r>
              <a:rPr lang="en-AU" sz="2400" dirty="0"/>
              <a:t>to include categories 1-4: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AU" dirty="0"/>
              <a:t>National competitive grants		</a:t>
            </a:r>
            <a:r>
              <a:rPr lang="en-AU" dirty="0" smtClean="0"/>
              <a:t>    </a:t>
            </a:r>
            <a:r>
              <a:rPr lang="en-AU" b="1" dirty="0" smtClean="0">
                <a:solidFill>
                  <a:schemeClr val="accent5">
                    <a:lumMod val="75000"/>
                  </a:schemeClr>
                </a:solidFill>
              </a:rPr>
              <a:t>Competitive</a:t>
            </a:r>
            <a:endParaRPr lang="en-AU" b="1" dirty="0">
              <a:solidFill>
                <a:schemeClr val="accent5">
                  <a:lumMod val="75000"/>
                </a:schemeClr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AU" dirty="0"/>
              <a:t>Other public sector research income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AU" dirty="0"/>
              <a:t>Industry and other research income	 </a:t>
            </a:r>
            <a:r>
              <a:rPr lang="en-AU" dirty="0" smtClean="0"/>
              <a:t>   </a:t>
            </a:r>
            <a:r>
              <a:rPr lang="en-AU" b="1" dirty="0" smtClean="0">
                <a:solidFill>
                  <a:schemeClr val="accent5">
                    <a:lumMod val="75000"/>
                  </a:schemeClr>
                </a:solidFill>
              </a:rPr>
              <a:t>Engagement</a:t>
            </a:r>
            <a:endParaRPr lang="en-AU" b="1" dirty="0">
              <a:solidFill>
                <a:schemeClr val="accent5">
                  <a:lumMod val="75000"/>
                </a:schemeClr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AU" dirty="0"/>
              <a:t>CRC research income</a:t>
            </a:r>
          </a:p>
        </p:txBody>
      </p:sp>
      <p:sp>
        <p:nvSpPr>
          <p:cNvPr id="4" name="Right Brace 3"/>
          <p:cNvSpPr/>
          <p:nvPr/>
        </p:nvSpPr>
        <p:spPr>
          <a:xfrm>
            <a:off x="5741762" y="5251905"/>
            <a:ext cx="232228" cy="1074057"/>
          </a:xfrm>
          <a:prstGeom prst="righ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/>
          </a:p>
        </p:txBody>
      </p:sp>
      <p:cxnSp>
        <p:nvCxnSpPr>
          <p:cNvPr id="6" name="Straight Connector 5"/>
          <p:cNvCxnSpPr/>
          <p:nvPr/>
        </p:nvCxnSpPr>
        <p:spPr>
          <a:xfrm>
            <a:off x="5389789" y="4985657"/>
            <a:ext cx="6096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9272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590" y="442692"/>
            <a:ext cx="7963335" cy="821991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rgbClr val="0060A8"/>
                </a:solidFill>
              </a:rPr>
              <a:t>Australian Government investment in R&amp;D, 2015-16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294890"/>
              </p:ext>
            </p:extLst>
          </p:nvPr>
        </p:nvGraphicFramePr>
        <p:xfrm>
          <a:off x="132915" y="1523348"/>
          <a:ext cx="8057101" cy="4249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375594" y="1504950"/>
            <a:ext cx="1162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Arial Narrow" panose="020B0606020202030204" pitchFamily="34" charset="0"/>
              </a:rPr>
              <a:t>$Billion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85210" y="2352428"/>
            <a:ext cx="952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Arial Narrow" panose="020B0606020202030204" pitchFamily="34" charset="0"/>
              </a:rPr>
              <a:t>$1.8 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11972" y="3230171"/>
            <a:ext cx="102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Arial Narrow" panose="020B0606020202030204" pitchFamily="34" charset="0"/>
              </a:rPr>
              <a:t>$ 3.2 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11972" y="4110387"/>
            <a:ext cx="102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Arial Narrow" panose="020B0606020202030204" pitchFamily="34" charset="0"/>
              </a:rPr>
              <a:t>$ 2.8 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11972" y="4986435"/>
            <a:ext cx="102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Arial Narrow" panose="020B0606020202030204" pitchFamily="34" charset="0"/>
              </a:rPr>
              <a:t>$ 1.9 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69237" y="5677769"/>
            <a:ext cx="2068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400" dirty="0">
                <a:latin typeface="Arial Narrow" panose="020B0606020202030204" pitchFamily="34" charset="0"/>
              </a:rPr>
              <a:t>Total = $ 9.7 B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832600" y="5568950"/>
            <a:ext cx="165157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7029156" y="3600275"/>
            <a:ext cx="3921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Source: National Innovation &amp; Science Agenda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4171950" y="4938713"/>
            <a:ext cx="200025" cy="76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4062413" y="5395913"/>
            <a:ext cx="166688" cy="76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5705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365126"/>
            <a:ext cx="7886700" cy="1325563"/>
          </a:xfrm>
        </p:spPr>
        <p:txBody>
          <a:bodyPr/>
          <a:lstStyle/>
          <a:p>
            <a:r>
              <a:rPr lang="en-AU" b="1" dirty="0" smtClean="0">
                <a:solidFill>
                  <a:srgbClr val="0060A8"/>
                </a:solidFill>
              </a:rPr>
              <a:t>Channels for knowledge transfer and commercialisation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4" y="1825625"/>
            <a:ext cx="450532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400" dirty="0" smtClean="0"/>
              <a:t>Highly significant channels include: </a:t>
            </a:r>
          </a:p>
          <a:p>
            <a:r>
              <a:rPr lang="en-AU" sz="2400" dirty="0"/>
              <a:t>Publishing </a:t>
            </a:r>
            <a:r>
              <a:rPr lang="en-AU" sz="24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</a:p>
          <a:p>
            <a:r>
              <a:rPr lang="en-AU" sz="2400" dirty="0" smtClean="0"/>
              <a:t>Conferencing &amp; networking</a:t>
            </a:r>
          </a:p>
          <a:p>
            <a:r>
              <a:rPr lang="en-AU" sz="2400" dirty="0"/>
              <a:t>Collaborative </a:t>
            </a:r>
            <a:r>
              <a:rPr lang="en-AU" sz="2400" dirty="0" smtClean="0"/>
              <a:t>research &amp; research </a:t>
            </a:r>
            <a:r>
              <a:rPr lang="en-AU" sz="2400" dirty="0"/>
              <a:t>partnerships 	</a:t>
            </a:r>
            <a:endParaRPr lang="en-AU" sz="2400" dirty="0" smtClean="0"/>
          </a:p>
          <a:p>
            <a:r>
              <a:rPr lang="en-AU" sz="2400" dirty="0"/>
              <a:t>Contract research 	</a:t>
            </a:r>
          </a:p>
          <a:p>
            <a:r>
              <a:rPr lang="en-AU" sz="2400" dirty="0"/>
              <a:t>Academic consulting 	</a:t>
            </a:r>
          </a:p>
          <a:p>
            <a:endParaRPr lang="en-AU" sz="2400" dirty="0"/>
          </a:p>
          <a:p>
            <a:endParaRPr lang="en-AU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0518" y="1825625"/>
            <a:ext cx="37220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400" dirty="0" smtClean="0"/>
              <a:t>Other channels:</a:t>
            </a:r>
          </a:p>
          <a:p>
            <a:r>
              <a:rPr lang="en-AU" sz="2400" dirty="0"/>
              <a:t>Patenting &amp; Licensing </a:t>
            </a:r>
          </a:p>
          <a:p>
            <a:r>
              <a:rPr lang="en-AU" sz="2400" dirty="0"/>
              <a:t>Public research spin-offs</a:t>
            </a:r>
          </a:p>
          <a:p>
            <a:r>
              <a:rPr lang="en-AU" sz="2400" dirty="0" smtClean="0"/>
              <a:t>Industry hiring &amp; </a:t>
            </a:r>
            <a:r>
              <a:rPr lang="en-AU" sz="2400" dirty="0"/>
              <a:t>student placement </a:t>
            </a:r>
          </a:p>
          <a:p>
            <a:r>
              <a:rPr lang="en-AU" sz="2400" dirty="0" smtClean="0"/>
              <a:t>Personnel exchanges / </a:t>
            </a:r>
            <a:r>
              <a:rPr lang="en-AU" sz="2400" dirty="0" err="1" smtClean="0"/>
              <a:t>Intersectoral</a:t>
            </a:r>
            <a:r>
              <a:rPr lang="en-AU" sz="2400" dirty="0" smtClean="0"/>
              <a:t> </a:t>
            </a:r>
            <a:r>
              <a:rPr lang="en-AU" sz="2400" dirty="0"/>
              <a:t>mobility </a:t>
            </a:r>
          </a:p>
          <a:p>
            <a:r>
              <a:rPr lang="en-AU" sz="2400" dirty="0"/>
              <a:t>Standards 	</a:t>
            </a:r>
          </a:p>
          <a:p>
            <a:pPr marL="0" indent="0">
              <a:buNone/>
            </a:pPr>
            <a:endParaRPr lang="en-AU" sz="2400" dirty="0"/>
          </a:p>
          <a:p>
            <a:endParaRPr lang="en-AU" sz="24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5908755" y="3406894"/>
            <a:ext cx="6162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>
                <a:solidFill>
                  <a:schemeClr val="bg1">
                    <a:lumMod val="50000"/>
                  </a:schemeClr>
                </a:solidFill>
              </a:rPr>
              <a:t>Source: OECD, 2013, Commercialising Public Research: New Trends and Strategies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3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73124"/>
          </a:xfrm>
        </p:spPr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Engagement and Impact Assessment</a:t>
            </a:r>
            <a:endParaRPr lang="en-AU" sz="4000" b="1" dirty="0">
              <a:solidFill>
                <a:srgbClr val="0060A8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619125" y="1358900"/>
            <a:ext cx="7886700" cy="4351338"/>
          </a:xfrm>
        </p:spPr>
        <p:txBody>
          <a:bodyPr>
            <a:normAutofit/>
          </a:bodyPr>
          <a:lstStyle/>
          <a:p>
            <a:r>
              <a:rPr lang="en-AU" sz="2400" dirty="0" smtClean="0"/>
              <a:t>Comprehensive</a:t>
            </a:r>
            <a:r>
              <a:rPr lang="en-AU" sz="2400" dirty="0"/>
              <a:t>,</a:t>
            </a:r>
            <a:r>
              <a:rPr lang="en-AU" sz="2400" dirty="0" smtClean="0"/>
              <a:t> retrospective, cost-effective </a:t>
            </a:r>
          </a:p>
          <a:p>
            <a:r>
              <a:rPr lang="en-AU" sz="2400" dirty="0" smtClean="0"/>
              <a:t>Under development – to complement ERA</a:t>
            </a:r>
          </a:p>
          <a:p>
            <a:endParaRPr lang="en-AU" sz="2400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4294967295"/>
          </p:nvPr>
        </p:nvSpPr>
        <p:spPr>
          <a:xfrm>
            <a:off x="4581524" y="3081338"/>
            <a:ext cx="4257675" cy="2789237"/>
          </a:xfrm>
        </p:spPr>
        <p:txBody>
          <a:bodyPr>
            <a:normAutofit/>
          </a:bodyPr>
          <a:lstStyle/>
          <a:p>
            <a:r>
              <a:rPr lang="en-AU" sz="2400" dirty="0" smtClean="0"/>
              <a:t>Repeatable &amp; verifiable</a:t>
            </a:r>
          </a:p>
          <a:p>
            <a:r>
              <a:rPr lang="en-AU" sz="2400" dirty="0" smtClean="0"/>
              <a:t>Time-bound</a:t>
            </a:r>
          </a:p>
          <a:p>
            <a:r>
              <a:rPr lang="en-AU" sz="2400" dirty="0" smtClean="0"/>
              <a:t>Transparent</a:t>
            </a:r>
          </a:p>
          <a:p>
            <a:r>
              <a:rPr lang="en-AU" sz="2400" dirty="0" smtClean="0"/>
              <a:t>Appropriate behavioural impact</a:t>
            </a:r>
          </a:p>
          <a:p>
            <a:r>
              <a:rPr lang="en-AU" sz="2400" dirty="0" smtClean="0"/>
              <a:t>Adaptable over time</a:t>
            </a:r>
            <a:endParaRPr lang="en-AU" sz="2400" dirty="0"/>
          </a:p>
        </p:txBody>
      </p:sp>
      <p:sp>
        <p:nvSpPr>
          <p:cNvPr id="25" name="TextBox 24"/>
          <p:cNvSpPr txBox="1"/>
          <p:nvPr/>
        </p:nvSpPr>
        <p:spPr>
          <a:xfrm rot="16200000">
            <a:off x="7924946" y="3353660"/>
            <a:ext cx="4955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Source: </a:t>
            </a:r>
            <a:r>
              <a:rPr lang="en-AU" sz="1400" i="1" dirty="0"/>
              <a:t>Engagement and Impact Assessment Consultation Paper</a:t>
            </a:r>
            <a:endParaRPr lang="en-AU" sz="1400" dirty="0"/>
          </a:p>
        </p:txBody>
      </p:sp>
      <p:sp>
        <p:nvSpPr>
          <p:cNvPr id="26" name="Content Placeholder 10"/>
          <p:cNvSpPr txBox="1">
            <a:spLocks/>
          </p:cNvSpPr>
          <p:nvPr/>
        </p:nvSpPr>
        <p:spPr>
          <a:xfrm>
            <a:off x="609600" y="2607678"/>
            <a:ext cx="4314825" cy="3521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dirty="0"/>
              <a:t>Principles: </a:t>
            </a:r>
          </a:p>
          <a:p>
            <a:r>
              <a:rPr lang="en-AU" sz="2400" dirty="0"/>
              <a:t>Robust &amp; objective</a:t>
            </a:r>
          </a:p>
          <a:p>
            <a:r>
              <a:rPr lang="en-AU" sz="2400" dirty="0"/>
              <a:t>Internationally recognised</a:t>
            </a:r>
          </a:p>
          <a:p>
            <a:r>
              <a:rPr lang="en-AU" sz="2400" dirty="0"/>
              <a:t>Comparability across disciplines</a:t>
            </a:r>
          </a:p>
          <a:p>
            <a:r>
              <a:rPr lang="en-AU" sz="2400" dirty="0"/>
              <a:t>Not </a:t>
            </a:r>
            <a:r>
              <a:rPr lang="en-AU" sz="2400" dirty="0" err="1"/>
              <a:t>disincentivise</a:t>
            </a:r>
            <a:r>
              <a:rPr lang="en-AU" sz="2400" dirty="0"/>
              <a:t> multidisciplinary research</a:t>
            </a:r>
          </a:p>
          <a:p>
            <a:r>
              <a:rPr lang="en-AU" sz="2400" dirty="0"/>
              <a:t>Research relevant</a:t>
            </a:r>
          </a:p>
          <a:p>
            <a:endParaRPr lang="en-A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301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27001"/>
            <a:ext cx="7886700" cy="1130299"/>
          </a:xfrm>
        </p:spPr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Engagement and Impact Assessment</a:t>
            </a:r>
            <a:endParaRPr lang="en-AU" sz="4000" b="1" dirty="0">
              <a:solidFill>
                <a:srgbClr val="0060A8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5920295" y="3423479"/>
            <a:ext cx="592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schemeClr val="bg1">
                    <a:lumMod val="50000"/>
                  </a:schemeClr>
                </a:solidFill>
              </a:rPr>
              <a:t>Source: </a:t>
            </a:r>
            <a:r>
              <a:rPr lang="en-AU" sz="1400" i="1" dirty="0">
                <a:solidFill>
                  <a:schemeClr val="bg1">
                    <a:lumMod val="50000"/>
                  </a:schemeClr>
                </a:solidFill>
              </a:rPr>
              <a:t>Metrics for Research Commercialisation: A Report to the Coordination Committee on Science and Technology, </a:t>
            </a:r>
            <a:r>
              <a:rPr lang="en-AU" sz="1400" dirty="0">
                <a:solidFill>
                  <a:schemeClr val="bg1">
                    <a:lumMod val="50000"/>
                  </a:schemeClr>
                </a:solidFill>
              </a:rPr>
              <a:t>2005 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419100" y="1762124"/>
            <a:ext cx="8132404" cy="3846255"/>
            <a:chOff x="567744" y="1555526"/>
            <a:chExt cx="9444907" cy="4929154"/>
          </a:xfrm>
        </p:grpSpPr>
        <p:sp>
          <p:nvSpPr>
            <p:cNvPr id="3" name="TextBox 2"/>
            <p:cNvSpPr txBox="1"/>
            <p:nvPr/>
          </p:nvSpPr>
          <p:spPr>
            <a:xfrm>
              <a:off x="605844" y="3294008"/>
              <a:ext cx="24727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Intellectual Property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05844" y="4280539"/>
              <a:ext cx="18931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Research Contracts &amp; Consultancies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5844" y="5644737"/>
              <a:ext cx="26272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Skills Development &amp; Transfer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353875" y="1555526"/>
              <a:ext cx="3180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Supply: Publicly funded Research Sector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774290" y="1555526"/>
              <a:ext cx="31800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Demand: Business &amp; Community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53875" y="2377578"/>
              <a:ext cx="14241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Inputs /</a:t>
              </a:r>
            </a:p>
            <a:p>
              <a:r>
                <a:rPr lang="en-AU" sz="2000" dirty="0"/>
                <a:t>Activities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60971" y="2377577"/>
              <a:ext cx="18304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Outputs /</a:t>
              </a:r>
            </a:p>
            <a:p>
              <a:r>
                <a:rPr lang="en-AU" sz="2000" dirty="0"/>
                <a:t>Deliverables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74290" y="2386523"/>
              <a:ext cx="30265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dirty="0"/>
                <a:t>Intermediate to Long-Term Outcomes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567744" y="4125005"/>
              <a:ext cx="93865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567744" y="3208574"/>
              <a:ext cx="93865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626097" y="5480868"/>
              <a:ext cx="938655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3195034" y="3208574"/>
              <a:ext cx="0" cy="32671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4778063" y="3208574"/>
              <a:ext cx="0" cy="32671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6691382" y="3217520"/>
              <a:ext cx="0" cy="326716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353875" y="2377577"/>
              <a:ext cx="318000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6774290" y="2377577"/>
              <a:ext cx="318000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20421307">
              <a:off x="3904469" y="4361401"/>
              <a:ext cx="5303730" cy="1183290"/>
            </a:xfrm>
            <a:prstGeom prst="rect">
              <a:avLst/>
            </a:prstGeom>
            <a:solidFill>
              <a:schemeClr val="bg1">
                <a:alpha val="81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AU" sz="5400" dirty="0">
                  <a:solidFill>
                    <a:schemeClr val="bg1">
                      <a:lumMod val="75000"/>
                    </a:schemeClr>
                  </a:solidFill>
                </a:rPr>
                <a:t>Various metrics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470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accent2">
                    <a:lumMod val="75000"/>
                  </a:schemeClr>
                </a:solidFill>
              </a:rPr>
              <a:t>Talent % Skills</a:t>
            </a:r>
            <a:endParaRPr lang="en-A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04" y="1781978"/>
            <a:ext cx="2030144" cy="1755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83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Work placements for students	</a:t>
            </a:r>
            <a:endParaRPr lang="en-AU" sz="4000" b="1" dirty="0">
              <a:solidFill>
                <a:srgbClr val="0060A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Work-integrated learning</a:t>
            </a:r>
          </a:p>
          <a:p>
            <a:pPr lvl="1"/>
            <a:r>
              <a:rPr lang="en-AU" dirty="0" smtClean="0"/>
              <a:t>Intentional</a:t>
            </a:r>
            <a:r>
              <a:rPr lang="en-AU" dirty="0"/>
              <a:t>, directed, integrated with teaching, undertaken interactively and reflectively, and </a:t>
            </a:r>
            <a:r>
              <a:rPr lang="en-AU" dirty="0" smtClean="0"/>
              <a:t>assessed</a:t>
            </a:r>
          </a:p>
          <a:p>
            <a:r>
              <a:rPr lang="en-AU" dirty="0" smtClean="0"/>
              <a:t>Work placements </a:t>
            </a:r>
          </a:p>
          <a:p>
            <a:r>
              <a:rPr lang="en-AU" dirty="0" smtClean="0"/>
              <a:t>Design assessment activities to simulate workplace experience</a:t>
            </a:r>
          </a:p>
          <a:p>
            <a:pPr marL="0" indent="0">
              <a:buNone/>
            </a:pPr>
            <a:r>
              <a:rPr lang="en-AU" dirty="0" smtClean="0">
                <a:solidFill>
                  <a:srgbClr val="0060A8"/>
                </a:solidFill>
              </a:rPr>
              <a:t>Advantages</a:t>
            </a:r>
            <a:r>
              <a:rPr lang="en-AU" dirty="0" smtClean="0"/>
              <a:t> </a:t>
            </a:r>
          </a:p>
          <a:p>
            <a:r>
              <a:rPr lang="en-AU" dirty="0" smtClean="0"/>
              <a:t>Enhanced student learning</a:t>
            </a:r>
          </a:p>
          <a:p>
            <a:r>
              <a:rPr lang="en-AU" dirty="0" smtClean="0"/>
              <a:t>Feedback to academic staff about current work environment</a:t>
            </a:r>
          </a:p>
          <a:p>
            <a:r>
              <a:rPr lang="en-AU" dirty="0" smtClean="0"/>
              <a:t>Facilitate R&amp;D connections with industries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842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1925" y="498476"/>
            <a:ext cx="8715375" cy="911225"/>
          </a:xfrm>
        </p:spPr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Australian Science </a:t>
            </a:r>
            <a:r>
              <a:rPr lang="en-AU" sz="4000" b="1" dirty="0">
                <a:solidFill>
                  <a:srgbClr val="0060A8"/>
                </a:solidFill>
              </a:rPr>
              <a:t>and Research Priorities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" y="1600201"/>
            <a:ext cx="8858250" cy="50863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sz="3000" b="1" dirty="0"/>
              <a:t>Examples:</a:t>
            </a:r>
          </a:p>
          <a:p>
            <a:r>
              <a:rPr lang="en-AU" b="1" dirty="0" smtClean="0">
                <a:solidFill>
                  <a:schemeClr val="accent6">
                    <a:lumMod val="75000"/>
                  </a:schemeClr>
                </a:solidFill>
              </a:rPr>
              <a:t>Food: </a:t>
            </a:r>
            <a:r>
              <a:rPr lang="en-AU" dirty="0" smtClean="0"/>
              <a:t>Develop </a:t>
            </a:r>
            <a:r>
              <a:rPr lang="en-AU" dirty="0"/>
              <a:t>internationally competitive, sustainable, profitable, high intensity and high production capacity in new and existing food products and maintain Australia’s reputation for clean, safe and quality-controlled food production</a:t>
            </a:r>
            <a:r>
              <a:rPr lang="en-AU" dirty="0" smtClean="0"/>
              <a:t>.</a:t>
            </a:r>
          </a:p>
          <a:p>
            <a:r>
              <a:rPr lang="en-AU" b="1" dirty="0" smtClean="0">
                <a:solidFill>
                  <a:schemeClr val="accent6">
                    <a:lumMod val="75000"/>
                  </a:schemeClr>
                </a:solidFill>
              </a:rPr>
              <a:t>Soil &amp; </a:t>
            </a:r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water: </a:t>
            </a:r>
            <a:r>
              <a:rPr lang="en-AU" dirty="0"/>
              <a:t>Focusing on Australia’s critical soil and water assets, build capacity for improved accuracy and precision in predicting change to inform better decision making</a:t>
            </a:r>
            <a:r>
              <a:rPr lang="en-AU" dirty="0" smtClean="0"/>
              <a:t>.</a:t>
            </a:r>
          </a:p>
          <a:p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Environmental change: </a:t>
            </a:r>
            <a:r>
              <a:rPr lang="en-AU" dirty="0"/>
              <a:t>Build Australia’s capacity to respond to environmental change and integrate research outcomes from biological, physical, social and economic systems</a:t>
            </a:r>
            <a:r>
              <a:rPr lang="en-AU" dirty="0" smtClean="0"/>
              <a:t>.</a:t>
            </a:r>
          </a:p>
          <a:p>
            <a:r>
              <a:rPr lang="en-AU" b="1" dirty="0">
                <a:solidFill>
                  <a:schemeClr val="accent6">
                    <a:lumMod val="75000"/>
                  </a:schemeClr>
                </a:solidFill>
              </a:rPr>
              <a:t>Advanced manufacturing: </a:t>
            </a:r>
            <a:r>
              <a:rPr lang="en-AU" dirty="0"/>
              <a:t>Develop and support existing industries while enabling the development of a new and advanced manufacturing sector.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81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50827"/>
            <a:ext cx="8162925" cy="968374"/>
          </a:xfrm>
        </p:spPr>
        <p:txBody>
          <a:bodyPr>
            <a:normAutofit fontScale="90000"/>
          </a:bodyPr>
          <a:lstStyle/>
          <a:p>
            <a:r>
              <a:rPr lang="en-AU" sz="3600" b="1" dirty="0" smtClean="0">
                <a:solidFill>
                  <a:srgbClr val="0060A8"/>
                </a:solidFill>
              </a:rPr>
              <a:t>The pace of innovation and disruptive technology</a:t>
            </a:r>
            <a:endParaRPr lang="en-AU" sz="3600" b="1" dirty="0">
              <a:solidFill>
                <a:srgbClr val="0060A8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234272" y="1026577"/>
            <a:ext cx="6818331" cy="5517098"/>
            <a:chOff x="1196172" y="1026577"/>
            <a:chExt cx="6818331" cy="5517098"/>
          </a:xfrm>
        </p:grpSpPr>
        <p:grpSp>
          <p:nvGrpSpPr>
            <p:cNvPr id="17" name="Group 16"/>
            <p:cNvGrpSpPr/>
            <p:nvPr/>
          </p:nvGrpSpPr>
          <p:grpSpPr>
            <a:xfrm>
              <a:off x="1196172" y="1026577"/>
              <a:ext cx="2995887" cy="5517098"/>
              <a:chOff x="440025" y="1026500"/>
              <a:chExt cx="2995887" cy="5517098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3"/>
              <a:srcRect l="10699" r="17743"/>
              <a:stretch/>
            </p:blipFill>
            <p:spPr>
              <a:xfrm>
                <a:off x="440025" y="4524565"/>
                <a:ext cx="2520000" cy="2019033"/>
              </a:xfrm>
              <a:prstGeom prst="rect">
                <a:avLst/>
              </a:prstGeom>
            </p:spPr>
          </p:pic>
          <p:sp>
            <p:nvSpPr>
              <p:cNvPr id="4" name="TextBox 3"/>
              <p:cNvSpPr txBox="1"/>
              <p:nvPr/>
            </p:nvSpPr>
            <p:spPr>
              <a:xfrm rot="16200000" flipH="1">
                <a:off x="2322814" y="5377967"/>
                <a:ext cx="15549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200" dirty="0">
                    <a:solidFill>
                      <a:schemeClr val="bg1">
                        <a:lumMod val="50000"/>
                      </a:schemeClr>
                    </a:solidFill>
                  </a:rPr>
                  <a:t>Source: </a:t>
                </a:r>
                <a:r>
                  <a:rPr lang="en-AU" sz="1200" dirty="0" smtClean="0">
                    <a:solidFill>
                      <a:schemeClr val="bg1">
                        <a:lumMod val="50000"/>
                      </a:schemeClr>
                    </a:solidFill>
                  </a:rPr>
                  <a:t>dronelife.com</a:t>
                </a:r>
                <a:endParaRPr lang="en-AU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4"/>
              <a:srcRect l="11279" t="16412" r="11624" b="19121"/>
              <a:stretch/>
            </p:blipFill>
            <p:spPr>
              <a:xfrm>
                <a:off x="440025" y="2990850"/>
                <a:ext cx="2520000" cy="1404766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 rot="16200000" flipH="1">
                <a:off x="2498604" y="3447308"/>
                <a:ext cx="14129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AU" sz="1200" dirty="0">
                    <a:solidFill>
                      <a:schemeClr val="bg1">
                        <a:lumMod val="50000"/>
                      </a:schemeClr>
                    </a:solidFill>
                  </a:rPr>
                  <a:t>Source: confluence</a:t>
                </a:r>
                <a:r>
                  <a:rPr lang="en-AU" sz="1200" dirty="0" smtClean="0">
                    <a:solidFill>
                      <a:schemeClr val="bg1">
                        <a:lumMod val="50000"/>
                      </a:schemeClr>
                    </a:solidFill>
                  </a:rPr>
                  <a:t>.</a:t>
                </a:r>
              </a:p>
              <a:p>
                <a:pPr algn="ctr"/>
                <a:r>
                  <a:rPr lang="en-AU" sz="1200" dirty="0" smtClean="0">
                    <a:solidFill>
                      <a:schemeClr val="bg1">
                        <a:lumMod val="50000"/>
                      </a:schemeClr>
                    </a:solidFill>
                  </a:rPr>
                  <a:t>acfr.usyd.edu.au</a:t>
                </a:r>
                <a:endParaRPr lang="en-AU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5"/>
              <a:srcRect l="6913" t="22159" r="12959" b="205"/>
              <a:stretch/>
            </p:blipFill>
            <p:spPr>
              <a:xfrm>
                <a:off x="440025" y="1085942"/>
                <a:ext cx="2520000" cy="1806804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 rot="16200000" flipH="1">
                <a:off x="2153638" y="1844192"/>
                <a:ext cx="19123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AU" sz="1200" dirty="0">
                    <a:solidFill>
                      <a:schemeClr val="bg1">
                        <a:lumMod val="50000"/>
                      </a:schemeClr>
                    </a:solidFill>
                  </a:rPr>
                  <a:t>Source: www.questuav.com</a:t>
                </a: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576949" y="1095375"/>
              <a:ext cx="3437554" cy="5448300"/>
              <a:chOff x="4576949" y="1095375"/>
              <a:chExt cx="3437554" cy="544830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76949" y="1095375"/>
                <a:ext cx="3437554" cy="1832754"/>
                <a:chOff x="4706627" y="981075"/>
                <a:chExt cx="3437554" cy="1832754"/>
              </a:xfrm>
            </p:grpSpPr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706627" y="981075"/>
                  <a:ext cx="3150992" cy="1832754"/>
                </a:xfrm>
                <a:prstGeom prst="rect">
                  <a:avLst/>
                </a:prstGeom>
              </p:spPr>
            </p:pic>
            <p:sp>
              <p:nvSpPr>
                <p:cNvPr id="12" name="TextBox 11"/>
                <p:cNvSpPr txBox="1"/>
                <p:nvPr/>
              </p:nvSpPr>
              <p:spPr>
                <a:xfrm rot="16200000" flipH="1">
                  <a:off x="7206521" y="1758470"/>
                  <a:ext cx="159832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AU" sz="1200" dirty="0">
                      <a:solidFill>
                        <a:schemeClr val="bg1">
                          <a:lumMod val="50000"/>
                        </a:schemeClr>
                      </a:solidFill>
                    </a:rPr>
                    <a:t>Source: </a:t>
                  </a:r>
                  <a:r>
                    <a:rPr lang="en-AU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bigdatasp.com</a:t>
                  </a:r>
                  <a:endParaRPr lang="en-AU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5052560" y="3000454"/>
                <a:ext cx="2352983" cy="1717330"/>
                <a:chOff x="5314950" y="2771854"/>
                <a:chExt cx="2352983" cy="1717330"/>
              </a:xfrm>
            </p:grpSpPr>
            <p:pic>
              <p:nvPicPr>
                <p:cNvPr id="13" name="Picture 12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314950" y="2905124"/>
                  <a:ext cx="2070099" cy="1552575"/>
                </a:xfrm>
                <a:prstGeom prst="rect">
                  <a:avLst/>
                </a:prstGeom>
              </p:spPr>
            </p:pic>
            <p:sp>
              <p:nvSpPr>
                <p:cNvPr id="14" name="TextBox 13"/>
                <p:cNvSpPr txBox="1"/>
                <p:nvPr/>
              </p:nvSpPr>
              <p:spPr>
                <a:xfrm rot="16200000" flipH="1">
                  <a:off x="6670769" y="3492019"/>
                  <a:ext cx="171733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AU" sz="1200" dirty="0">
                      <a:solidFill>
                        <a:schemeClr val="bg1">
                          <a:lumMod val="50000"/>
                        </a:schemeClr>
                      </a:solidFill>
                    </a:rPr>
                    <a:t>Source: </a:t>
                  </a:r>
                  <a:r>
                    <a:rPr lang="en-AU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familysearch.org</a:t>
                  </a:r>
                  <a:endParaRPr lang="en-AU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8" name="Group 17"/>
              <p:cNvGrpSpPr/>
              <p:nvPr/>
            </p:nvGrpSpPr>
            <p:grpSpPr>
              <a:xfrm>
                <a:off x="5015918" y="4962525"/>
                <a:ext cx="2578667" cy="1581150"/>
                <a:chOff x="5200650" y="4848225"/>
                <a:chExt cx="2578667" cy="1581150"/>
              </a:xfrm>
            </p:grpSpPr>
            <p:pic>
              <p:nvPicPr>
                <p:cNvPr id="15" name="Picture 14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200650" y="4848225"/>
                  <a:ext cx="2125103" cy="1581150"/>
                </a:xfrm>
                <a:prstGeom prst="rect">
                  <a:avLst/>
                </a:prstGeom>
              </p:spPr>
            </p:pic>
            <p:sp>
              <p:nvSpPr>
                <p:cNvPr id="16" name="TextBox 15"/>
                <p:cNvSpPr txBox="1"/>
                <p:nvPr/>
              </p:nvSpPr>
              <p:spPr>
                <a:xfrm rot="16200000" flipH="1">
                  <a:off x="6903084" y="5428511"/>
                  <a:ext cx="12908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AU" sz="1200" dirty="0">
                      <a:solidFill>
                        <a:schemeClr val="bg1">
                          <a:lumMod val="50000"/>
                        </a:schemeClr>
                      </a:solidFill>
                    </a:rPr>
                    <a:t>Source: www</a:t>
                  </a:r>
                  <a:r>
                    <a:rPr lang="en-AU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.</a:t>
                  </a:r>
                </a:p>
                <a:p>
                  <a:pPr algn="ctr"/>
                  <a:r>
                    <a:rPr lang="en-AU" sz="1200" dirty="0" smtClean="0">
                      <a:solidFill>
                        <a:schemeClr val="bg1">
                          <a:lumMod val="50000"/>
                        </a:schemeClr>
                      </a:solidFill>
                    </a:rPr>
                    <a:t>statisticbrain.com</a:t>
                  </a:r>
                  <a:endParaRPr lang="en-AU" sz="1200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836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3676"/>
            <a:ext cx="8001000" cy="1654174"/>
          </a:xfrm>
        </p:spPr>
        <p:txBody>
          <a:bodyPr>
            <a:noAutofit/>
          </a:bodyPr>
          <a:lstStyle/>
          <a:p>
            <a:r>
              <a:rPr lang="en-AU" sz="3800" b="1" dirty="0" smtClean="0">
                <a:solidFill>
                  <a:srgbClr val="0060A8"/>
                </a:solidFill>
              </a:rPr>
              <a:t>The Food &amp; Beverages Industry is the largest manufacturing sector in Australia</a:t>
            </a:r>
            <a:endParaRPr lang="en-AU" sz="3800" b="1" dirty="0">
              <a:solidFill>
                <a:srgbClr val="0060A8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318828"/>
              </p:ext>
            </p:extLst>
          </p:nvPr>
        </p:nvGraphicFramePr>
        <p:xfrm>
          <a:off x="447676" y="2584056"/>
          <a:ext cx="8077199" cy="3864984"/>
        </p:xfrm>
        <a:graphic>
          <a:graphicData uri="http://schemas.openxmlformats.org/drawingml/2006/table">
            <a:tbl>
              <a:tblPr/>
              <a:tblGrid>
                <a:gridCol w="4942532"/>
                <a:gridCol w="977644"/>
                <a:gridCol w="2157023"/>
              </a:tblGrid>
              <a:tr h="39717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Manufacturing industry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Million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of Total Manufacturing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Food, beverage and tobacco </a:t>
                      </a:r>
                      <a:r>
                        <a:rPr lang="en-AU" sz="2400" b="0" i="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products</a:t>
                      </a:r>
                      <a:endParaRPr lang="en-AU" sz="24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25,264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25.6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Machinery and equipment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19,386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19.7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 products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16,215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16.5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indent="-360000" algn="l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Petroleum, coal, chemical </a:t>
                      </a:r>
                      <a:r>
                        <a:rPr lang="en-AU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&amp; </a:t>
                      </a:r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 </a:t>
                      </a:r>
                      <a:r>
                        <a:rPr lang="en-AU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products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16,038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16.3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 manufacturing industries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22,716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21.9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algn="l" fontAlgn="b"/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AU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172"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i="0" u="none" strike="noStrike" dirty="0">
                          <a:solidFill>
                            <a:srgbClr val="0060A8"/>
                          </a:solidFill>
                          <a:effectLst/>
                          <a:latin typeface="Calibri" panose="020F0502020204030204" pitchFamily="34" charset="0"/>
                        </a:rPr>
                        <a:t>Manufacturing Share of GDP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400" b="0" i="0" u="none" strike="noStrike" dirty="0">
                          <a:solidFill>
                            <a:srgbClr val="0060A8"/>
                          </a:solidFill>
                          <a:effectLst/>
                          <a:latin typeface="Calibri" panose="020F0502020204030204" pitchFamily="34" charset="0"/>
                        </a:rPr>
                        <a:t>6.20%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0923" y="1971675"/>
            <a:ext cx="8342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/>
              <a:t>Australian Manufacturing Gross Value Added, 2014-15 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6921434" y="3878542"/>
            <a:ext cx="3921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Source: ABS, Australian National Accounts, Original, Chain Volume Measures (Cat No. 5206.0)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277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425" y="355601"/>
            <a:ext cx="7934325" cy="1325563"/>
          </a:xfrm>
        </p:spPr>
        <p:txBody>
          <a:bodyPr>
            <a:normAutofit/>
          </a:bodyPr>
          <a:lstStyle/>
          <a:p>
            <a:r>
              <a:rPr lang="en-AU" sz="2800" b="1" dirty="0">
                <a:solidFill>
                  <a:schemeClr val="accent6">
                    <a:lumMod val="50000"/>
                  </a:schemeClr>
                </a:solidFill>
              </a:rPr>
              <a:t>Opportunity</a:t>
            </a:r>
            <a:r>
              <a:rPr lang="en-AU" sz="2800" dirty="0">
                <a:solidFill>
                  <a:schemeClr val="accent6">
                    <a:lumMod val="50000"/>
                  </a:schemeClr>
                </a:solidFill>
              </a:rPr>
              <a:t> to strengthen links along the value chain among primary producers, processors, manufacturers, wholesalers, retailers and consumers 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2486598"/>
              </p:ext>
            </p:extLst>
          </p:nvPr>
        </p:nvGraphicFramePr>
        <p:xfrm>
          <a:off x="1004889" y="2038350"/>
          <a:ext cx="6696075" cy="471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 rot="16200000">
            <a:off x="5654108" y="3209309"/>
            <a:ext cx="6456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Sources: ABS, Australian National Accounts, Original, Chain Volume Measures (Cat No. 5206.0) Labour Force, Australia, Detailed, Quarterly, Original (Cat No. 6291.0.55.003)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849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3"/>
          <p:cNvSpPr>
            <a:spLocks noGrp="1"/>
          </p:cNvSpPr>
          <p:nvPr>
            <p:ph type="title"/>
          </p:nvPr>
        </p:nvSpPr>
        <p:spPr>
          <a:xfrm>
            <a:off x="268270" y="156898"/>
            <a:ext cx="8389955" cy="650133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0060A8"/>
                </a:solidFill>
              </a:rPr>
              <a:t>Silo </a:t>
            </a:r>
            <a:r>
              <a:rPr lang="en-AU" b="1" dirty="0" smtClean="0">
                <a:solidFill>
                  <a:srgbClr val="0060A8"/>
                </a:solidFill>
              </a:rPr>
              <a:t>busting – a challenge for universities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7197" y="1584101"/>
            <a:ext cx="7969606" cy="38779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/>
              <a:t>The nature of academic disciplines leads to rewards that are aligned with </a:t>
            </a:r>
            <a:r>
              <a:rPr lang="en-AU" sz="2400" dirty="0" smtClean="0"/>
              <a:t>disciplines 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 smtClean="0"/>
              <a:t>Deep </a:t>
            </a:r>
            <a:r>
              <a:rPr lang="en-AU" sz="2400" dirty="0"/>
              <a:t>disciplinary knowledge is needed to be held in high </a:t>
            </a:r>
            <a:r>
              <a:rPr lang="en-AU" sz="2400" dirty="0" smtClean="0"/>
              <a:t>esteem &amp; attract business investment</a:t>
            </a:r>
            <a:endParaRPr lang="en-AU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 smtClean="0"/>
              <a:t>Traditional  </a:t>
            </a:r>
            <a:r>
              <a:rPr lang="en-AU" sz="2400" dirty="0"/>
              <a:t>rewards must still be </a:t>
            </a:r>
            <a:r>
              <a:rPr lang="en-AU" sz="2400" dirty="0" smtClean="0"/>
              <a:t>recognised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Interdisciplinary </a:t>
            </a:r>
            <a:r>
              <a:rPr lang="en-AU" sz="2400" dirty="0"/>
              <a:t>and industry-focused rewards are also necessary for NISA to </a:t>
            </a:r>
            <a:r>
              <a:rPr lang="en-AU" sz="2400" dirty="0" smtClean="0"/>
              <a:t>succeed    </a:t>
            </a: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AU" sz="2400" dirty="0" smtClean="0">
                <a:solidFill>
                  <a:srgbClr val="0060A8"/>
                </a:solidFill>
              </a:rPr>
              <a:t>Challenge:  Deep </a:t>
            </a:r>
            <a:r>
              <a:rPr lang="en-AU" sz="2400" dirty="0">
                <a:solidFill>
                  <a:srgbClr val="0060A8"/>
                </a:solidFill>
              </a:rPr>
              <a:t>understanding vs. nimble </a:t>
            </a:r>
            <a:r>
              <a:rPr lang="en-AU" sz="2400" dirty="0" smtClean="0">
                <a:solidFill>
                  <a:srgbClr val="0060A8"/>
                </a:solidFill>
              </a:rPr>
              <a:t>innovation</a:t>
            </a:r>
            <a:endParaRPr lang="en-AU" sz="2400" dirty="0">
              <a:solidFill>
                <a:srgbClr val="0060A8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882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>
            <a:grpSpLocks/>
          </p:cNvGrpSpPr>
          <p:nvPr/>
        </p:nvGrpSpPr>
        <p:grpSpPr>
          <a:xfrm>
            <a:off x="3402001" y="2992777"/>
            <a:ext cx="2340000" cy="1260000"/>
            <a:chOff x="1131600" y="3245634"/>
            <a:chExt cx="2995984" cy="1660577"/>
          </a:xfrm>
        </p:grpSpPr>
        <p:sp>
          <p:nvSpPr>
            <p:cNvPr id="32" name="Oval 31"/>
            <p:cNvSpPr/>
            <p:nvPr/>
          </p:nvSpPr>
          <p:spPr>
            <a:xfrm>
              <a:off x="1131600" y="3245634"/>
              <a:ext cx="2995984" cy="1660577"/>
            </a:xfrm>
            <a:prstGeom prst="ellipse">
              <a:avLst/>
            </a:prstGeom>
            <a:solidFill>
              <a:srgbClr val="CCFF66"/>
            </a:solidFill>
            <a:ln w="317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60001" y="3673410"/>
              <a:ext cx="195810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3000" b="1" dirty="0"/>
                <a:t>Agriculture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513626" y="2484479"/>
            <a:ext cx="1103522" cy="667843"/>
            <a:chOff x="1486097" y="4293857"/>
            <a:chExt cx="1103522" cy="667843"/>
          </a:xfrm>
        </p:grpSpPr>
        <p:sp>
          <p:nvSpPr>
            <p:cNvPr id="19" name="Oval 18"/>
            <p:cNvSpPr/>
            <p:nvPr/>
          </p:nvSpPr>
          <p:spPr>
            <a:xfrm>
              <a:off x="1486097" y="4328290"/>
              <a:ext cx="1103522" cy="63341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92063" y="4293857"/>
              <a:ext cx="8915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dirty="0"/>
                <a:t>Soil </a:t>
              </a:r>
            </a:p>
            <a:p>
              <a:pPr algn="ctr"/>
              <a:r>
                <a:rPr lang="en-AU" dirty="0"/>
                <a:t>Science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31778" y="3948121"/>
            <a:ext cx="1269989" cy="671555"/>
            <a:chOff x="2602276" y="4109183"/>
            <a:chExt cx="1269989" cy="671555"/>
          </a:xfrm>
        </p:grpSpPr>
        <p:sp>
          <p:nvSpPr>
            <p:cNvPr id="20" name="Oval 19"/>
            <p:cNvSpPr/>
            <p:nvPr/>
          </p:nvSpPr>
          <p:spPr>
            <a:xfrm>
              <a:off x="2602276" y="4122059"/>
              <a:ext cx="1269989" cy="658679"/>
            </a:xfrm>
            <a:prstGeom prst="ellipse">
              <a:avLst/>
            </a:prstGeom>
            <a:solidFill>
              <a:srgbClr val="99FFCC"/>
            </a:solidFill>
            <a:ln>
              <a:solidFill>
                <a:srgbClr val="00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55925" y="4109183"/>
              <a:ext cx="11626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dirty="0"/>
                <a:t>Plant </a:t>
              </a:r>
            </a:p>
            <a:p>
              <a:pPr algn="ctr"/>
              <a:r>
                <a:rPr lang="en-AU" dirty="0"/>
                <a:t>Protection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601912" y="3027958"/>
            <a:ext cx="1663134" cy="766892"/>
            <a:chOff x="2304381" y="4711506"/>
            <a:chExt cx="1663134" cy="766892"/>
          </a:xfrm>
        </p:grpSpPr>
        <p:sp>
          <p:nvSpPr>
            <p:cNvPr id="21" name="Oval 20"/>
            <p:cNvSpPr/>
            <p:nvPr/>
          </p:nvSpPr>
          <p:spPr>
            <a:xfrm>
              <a:off x="2304381" y="4711506"/>
              <a:ext cx="1663134" cy="766892"/>
            </a:xfrm>
            <a:prstGeom prst="ellipse">
              <a:avLst/>
            </a:prstGeom>
            <a:solidFill>
              <a:srgbClr val="FFEB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58492" y="4752737"/>
              <a:ext cx="15549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dirty="0"/>
                <a:t>Agronomy &amp; </a:t>
              </a:r>
            </a:p>
            <a:p>
              <a:pPr algn="ctr"/>
              <a:r>
                <a:rPr lang="en-AU" dirty="0"/>
                <a:t>Plant Breeding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88015" y="4070799"/>
            <a:ext cx="1624406" cy="1006941"/>
            <a:chOff x="452545" y="4717583"/>
            <a:chExt cx="1624406" cy="1006941"/>
          </a:xfrm>
        </p:grpSpPr>
        <p:sp>
          <p:nvSpPr>
            <p:cNvPr id="18" name="Oval 17"/>
            <p:cNvSpPr/>
            <p:nvPr/>
          </p:nvSpPr>
          <p:spPr>
            <a:xfrm>
              <a:off x="452545" y="4717583"/>
              <a:ext cx="1624406" cy="100694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03317" y="4771213"/>
              <a:ext cx="13228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dirty="0"/>
                <a:t>Agricultural </a:t>
              </a:r>
            </a:p>
            <a:p>
              <a:pPr algn="ctr"/>
              <a:r>
                <a:rPr lang="en-AU" dirty="0"/>
                <a:t>Business &amp; </a:t>
              </a:r>
            </a:p>
            <a:p>
              <a:pPr algn="ctr"/>
              <a:r>
                <a:rPr lang="en-AU" dirty="0"/>
                <a:t>Economics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93307" y="3337198"/>
            <a:ext cx="1103522" cy="664303"/>
            <a:chOff x="516731" y="3737992"/>
            <a:chExt cx="1103522" cy="664303"/>
          </a:xfrm>
        </p:grpSpPr>
        <p:sp>
          <p:nvSpPr>
            <p:cNvPr id="17" name="Oval 16"/>
            <p:cNvSpPr/>
            <p:nvPr/>
          </p:nvSpPr>
          <p:spPr>
            <a:xfrm>
              <a:off x="516731" y="3768885"/>
              <a:ext cx="1103522" cy="63341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2697" y="3737992"/>
              <a:ext cx="8915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dirty="0"/>
                <a:t>Crop </a:t>
              </a:r>
            </a:p>
            <a:p>
              <a:pPr algn="ctr"/>
              <a:r>
                <a:rPr lang="en-AU" dirty="0"/>
                <a:t>Science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159819" y="2556391"/>
            <a:ext cx="1103522" cy="646331"/>
            <a:chOff x="925804" y="2900178"/>
            <a:chExt cx="1103522" cy="646331"/>
          </a:xfrm>
        </p:grpSpPr>
        <p:sp>
          <p:nvSpPr>
            <p:cNvPr id="16" name="Oval 15"/>
            <p:cNvSpPr/>
            <p:nvPr/>
          </p:nvSpPr>
          <p:spPr>
            <a:xfrm>
              <a:off x="925804" y="2906638"/>
              <a:ext cx="1103522" cy="63341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31770" y="2900178"/>
              <a:ext cx="8915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dirty="0"/>
                <a:t>Animal </a:t>
              </a:r>
            </a:p>
            <a:p>
              <a:pPr algn="ctr"/>
              <a:r>
                <a:rPr lang="en-AU" dirty="0"/>
                <a:t>Science</a:t>
              </a:r>
            </a:p>
          </p:txBody>
        </p:sp>
      </p:grpSp>
      <p:sp>
        <p:nvSpPr>
          <p:cNvPr id="29" name="Title 3"/>
          <p:cNvSpPr>
            <a:spLocks noGrp="1"/>
          </p:cNvSpPr>
          <p:nvPr>
            <p:ph type="title"/>
          </p:nvPr>
        </p:nvSpPr>
        <p:spPr>
          <a:xfrm>
            <a:off x="268270" y="156898"/>
            <a:ext cx="8389955" cy="650133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0060A8"/>
                </a:solidFill>
              </a:rPr>
              <a:t>Silo </a:t>
            </a:r>
            <a:r>
              <a:rPr lang="en-AU" b="1" dirty="0" smtClean="0">
                <a:solidFill>
                  <a:srgbClr val="0060A8"/>
                </a:solidFill>
              </a:rPr>
              <a:t>busting – a challenge for universities</a:t>
            </a:r>
            <a:endParaRPr lang="en-AU" b="1" dirty="0">
              <a:solidFill>
                <a:srgbClr val="0060A8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38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576388" y="1684440"/>
            <a:ext cx="5991225" cy="3876675"/>
            <a:chOff x="1576388" y="1684440"/>
            <a:chExt cx="5991225" cy="3876675"/>
          </a:xfrm>
        </p:grpSpPr>
        <p:cxnSp>
          <p:nvCxnSpPr>
            <p:cNvPr id="41" name="Straight Connector 40"/>
            <p:cNvCxnSpPr/>
            <p:nvPr/>
          </p:nvCxnSpPr>
          <p:spPr>
            <a:xfrm flipV="1">
              <a:off x="3044705" y="1857376"/>
              <a:ext cx="50920" cy="347136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6051418" y="1847850"/>
              <a:ext cx="16007" cy="35441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62" idx="6"/>
            </p:cNvCxnSpPr>
            <p:nvPr/>
          </p:nvCxnSpPr>
          <p:spPr>
            <a:xfrm flipH="1" flipV="1">
              <a:off x="3143250" y="1838325"/>
              <a:ext cx="4424363" cy="17844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3048000" y="1847850"/>
              <a:ext cx="3009900" cy="3524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3105150" y="1847850"/>
              <a:ext cx="2971800" cy="35242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1733550" y="1847851"/>
              <a:ext cx="4324350" cy="17525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/>
            <p:cNvSpPr/>
            <p:nvPr/>
          </p:nvSpPr>
          <p:spPr>
            <a:xfrm>
              <a:off x="1576388" y="1684440"/>
              <a:ext cx="5991225" cy="3876675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63" name="Straight Connector 62"/>
            <p:cNvCxnSpPr/>
            <p:nvPr/>
          </p:nvCxnSpPr>
          <p:spPr>
            <a:xfrm flipH="1" flipV="1">
              <a:off x="1752602" y="3581402"/>
              <a:ext cx="5772148" cy="571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V="1">
              <a:off x="3152775" y="3676650"/>
              <a:ext cx="4286250" cy="16859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 flipV="1">
              <a:off x="1657350" y="3581400"/>
              <a:ext cx="4424363" cy="17844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8270" y="156898"/>
            <a:ext cx="8389955" cy="650133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0060A8"/>
                </a:solidFill>
              </a:rPr>
              <a:t>Silo </a:t>
            </a:r>
            <a:r>
              <a:rPr lang="en-AU" b="1" dirty="0" smtClean="0">
                <a:solidFill>
                  <a:srgbClr val="0060A8"/>
                </a:solidFill>
              </a:rPr>
              <a:t>busting – a challenge for universities</a:t>
            </a:r>
            <a:endParaRPr lang="en-AU" b="1" dirty="0">
              <a:solidFill>
                <a:srgbClr val="0060A8"/>
              </a:solidFill>
            </a:endParaRPr>
          </a:p>
        </p:txBody>
      </p:sp>
      <p:grpSp>
        <p:nvGrpSpPr>
          <p:cNvPr id="30" name="Group 29"/>
          <p:cNvGrpSpPr>
            <a:grpSpLocks/>
          </p:cNvGrpSpPr>
          <p:nvPr/>
        </p:nvGrpSpPr>
        <p:grpSpPr>
          <a:xfrm>
            <a:off x="3402001" y="2992777"/>
            <a:ext cx="2340000" cy="1260000"/>
            <a:chOff x="1131600" y="3245634"/>
            <a:chExt cx="2995984" cy="1660577"/>
          </a:xfrm>
        </p:grpSpPr>
        <p:sp>
          <p:nvSpPr>
            <p:cNvPr id="28" name="Oval 27"/>
            <p:cNvSpPr/>
            <p:nvPr/>
          </p:nvSpPr>
          <p:spPr>
            <a:xfrm>
              <a:off x="1131600" y="3245634"/>
              <a:ext cx="2995984" cy="1660577"/>
            </a:xfrm>
            <a:prstGeom prst="ellipse">
              <a:avLst/>
            </a:prstGeom>
            <a:solidFill>
              <a:srgbClr val="CCFF66"/>
            </a:solidFill>
            <a:ln w="317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60001" y="3673410"/>
              <a:ext cx="195810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3000" b="1" dirty="0"/>
                <a:t>Agriculture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6213" y="1237985"/>
            <a:ext cx="8011575" cy="4769585"/>
            <a:chOff x="566213" y="1237985"/>
            <a:chExt cx="8011575" cy="4769585"/>
          </a:xfrm>
        </p:grpSpPr>
        <p:grpSp>
          <p:nvGrpSpPr>
            <p:cNvPr id="13" name="Group 12"/>
            <p:cNvGrpSpPr/>
            <p:nvPr/>
          </p:nvGrpSpPr>
          <p:grpSpPr>
            <a:xfrm>
              <a:off x="1883469" y="4747570"/>
              <a:ext cx="2340000" cy="1260000"/>
              <a:chOff x="1883469" y="4747570"/>
              <a:chExt cx="2340000" cy="1260000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1883469" y="4747570"/>
                <a:ext cx="2340000" cy="1260000"/>
              </a:xfrm>
              <a:prstGeom prst="ellipse">
                <a:avLst/>
              </a:prstGeom>
              <a:solidFill>
                <a:srgbClr val="FFEBFF"/>
              </a:solidFill>
              <a:ln w="31750">
                <a:solidFill>
                  <a:srgbClr val="D600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046424" y="5135072"/>
                <a:ext cx="20569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2400" b="1" dirty="0"/>
                  <a:t>Health Science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66213" y="1237985"/>
              <a:ext cx="8011575" cy="4769585"/>
              <a:chOff x="566213" y="1237985"/>
              <a:chExt cx="8011575" cy="4769585"/>
            </a:xfrm>
          </p:grpSpPr>
          <p:grpSp>
            <p:nvGrpSpPr>
              <p:cNvPr id="54" name="Group 53"/>
              <p:cNvGrpSpPr/>
              <p:nvPr/>
            </p:nvGrpSpPr>
            <p:grpSpPr>
              <a:xfrm>
                <a:off x="566213" y="2992777"/>
                <a:ext cx="2340000" cy="1260000"/>
                <a:chOff x="838208" y="1567815"/>
                <a:chExt cx="2340000" cy="1260000"/>
              </a:xfrm>
            </p:grpSpPr>
            <p:sp>
              <p:nvSpPr>
                <p:cNvPr id="44" name="Oval 43"/>
                <p:cNvSpPr>
                  <a:spLocks/>
                </p:cNvSpPr>
                <p:nvPr/>
              </p:nvSpPr>
              <p:spPr>
                <a:xfrm>
                  <a:off x="838208" y="1567815"/>
                  <a:ext cx="2340000" cy="1260000"/>
                </a:xfrm>
                <a:prstGeom prst="ellipse">
                  <a:avLst/>
                </a:prstGeom>
                <a:solidFill>
                  <a:srgbClr val="FFCCCC"/>
                </a:solidFill>
                <a:ln w="317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sp>
              <p:nvSpPr>
                <p:cNvPr id="6" name="TextBox 5"/>
                <p:cNvSpPr txBox="1"/>
                <p:nvPr/>
              </p:nvSpPr>
              <p:spPr>
                <a:xfrm>
                  <a:off x="1205910" y="1758916"/>
                  <a:ext cx="1643399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AU" sz="2400" b="1" dirty="0"/>
                    <a:t>Business &amp; </a:t>
                  </a:r>
                </a:p>
                <a:p>
                  <a:pPr algn="ctr"/>
                  <a:r>
                    <a:rPr lang="en-AU" sz="2400" b="1" dirty="0"/>
                    <a:t>Economics</a:t>
                  </a:r>
                </a:p>
              </p:txBody>
            </p:sp>
          </p:grpSp>
          <p:grpSp>
            <p:nvGrpSpPr>
              <p:cNvPr id="50" name="Group 49"/>
              <p:cNvGrpSpPr/>
              <p:nvPr/>
            </p:nvGrpSpPr>
            <p:grpSpPr>
              <a:xfrm>
                <a:off x="6237788" y="2992777"/>
                <a:ext cx="2340000" cy="1260000"/>
                <a:chOff x="8270375" y="2427808"/>
                <a:chExt cx="2340000" cy="1260000"/>
              </a:xfrm>
            </p:grpSpPr>
            <p:sp>
              <p:nvSpPr>
                <p:cNvPr id="46" name="Oval 45"/>
                <p:cNvSpPr/>
                <p:nvPr/>
              </p:nvSpPr>
              <p:spPr>
                <a:xfrm>
                  <a:off x="8270375" y="2427808"/>
                  <a:ext cx="2340000" cy="1260000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31750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8493965" y="2618917"/>
                  <a:ext cx="2002471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AU" sz="2400" b="1" dirty="0"/>
                    <a:t>Humanities &amp; </a:t>
                  </a:r>
                </a:p>
                <a:p>
                  <a:r>
                    <a:rPr lang="en-AU" sz="2400" b="1" dirty="0"/>
                    <a:t>Social Science</a:t>
                  </a:r>
                </a:p>
              </p:txBody>
            </p:sp>
          </p:grpSp>
          <p:grpSp>
            <p:nvGrpSpPr>
              <p:cNvPr id="3" name="Group 2"/>
              <p:cNvGrpSpPr/>
              <p:nvPr/>
            </p:nvGrpSpPr>
            <p:grpSpPr>
              <a:xfrm>
                <a:off x="1966754" y="1237985"/>
                <a:ext cx="5210492" cy="4769585"/>
                <a:chOff x="1883469" y="1237985"/>
                <a:chExt cx="5210492" cy="4769585"/>
              </a:xfrm>
            </p:grpSpPr>
            <p:grpSp>
              <p:nvGrpSpPr>
                <p:cNvPr id="52" name="Group 51"/>
                <p:cNvGrpSpPr/>
                <p:nvPr/>
              </p:nvGrpSpPr>
              <p:grpSpPr>
                <a:xfrm>
                  <a:off x="4753961" y="4747570"/>
                  <a:ext cx="2340000" cy="1260000"/>
                  <a:chOff x="6059470" y="4879912"/>
                  <a:chExt cx="2340000" cy="1260000"/>
                </a:xfrm>
              </p:grpSpPr>
              <p:sp>
                <p:nvSpPr>
                  <p:cNvPr id="48" name="Oval 47"/>
                  <p:cNvSpPr/>
                  <p:nvPr/>
                </p:nvSpPr>
                <p:spPr>
                  <a:xfrm>
                    <a:off x="6059470" y="4879912"/>
                    <a:ext cx="2340000" cy="1260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317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AU"/>
                  </a:p>
                </p:txBody>
              </p:sp>
              <p:sp>
                <p:nvSpPr>
                  <p:cNvPr id="7" name="TextBox 6"/>
                  <p:cNvSpPr txBox="1"/>
                  <p:nvPr/>
                </p:nvSpPr>
                <p:spPr>
                  <a:xfrm>
                    <a:off x="6330715" y="5061496"/>
                    <a:ext cx="1906932" cy="83099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AU" sz="2400" b="1" dirty="0"/>
                      <a:t>Engineering </a:t>
                    </a:r>
                  </a:p>
                  <a:p>
                    <a:pPr algn="ctr"/>
                    <a:r>
                      <a:rPr lang="en-AU" sz="2400" b="1" dirty="0"/>
                      <a:t>&amp; Technology</a:t>
                    </a:r>
                  </a:p>
                </p:txBody>
              </p:sp>
            </p:grpSp>
            <p:grpSp>
              <p:nvGrpSpPr>
                <p:cNvPr id="49" name="Group 48"/>
                <p:cNvGrpSpPr/>
                <p:nvPr/>
              </p:nvGrpSpPr>
              <p:grpSpPr>
                <a:xfrm>
                  <a:off x="4753961" y="1237985"/>
                  <a:ext cx="2340000" cy="1260000"/>
                  <a:chOff x="8297088" y="216858"/>
                  <a:chExt cx="2340000" cy="1260000"/>
                </a:xfrm>
              </p:grpSpPr>
              <p:sp>
                <p:nvSpPr>
                  <p:cNvPr id="45" name="Oval 44"/>
                  <p:cNvSpPr/>
                  <p:nvPr/>
                </p:nvSpPr>
                <p:spPr>
                  <a:xfrm>
                    <a:off x="8297088" y="216858"/>
                    <a:ext cx="2340000" cy="1260000"/>
                  </a:xfrm>
                  <a:prstGeom prst="ellipse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 w="31750">
                    <a:solidFill>
                      <a:srgbClr val="008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AU"/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8522189" y="436542"/>
                    <a:ext cx="1942070" cy="83099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AU" sz="2400" b="1" dirty="0"/>
                      <a:t>Fundamental </a:t>
                    </a:r>
                  </a:p>
                  <a:p>
                    <a:pPr algn="ctr"/>
                    <a:r>
                      <a:rPr lang="en-AU" sz="2400" b="1" dirty="0"/>
                      <a:t>Sciences</a:t>
                    </a:r>
                  </a:p>
                </p:txBody>
              </p:sp>
            </p:grpSp>
            <p:grpSp>
              <p:nvGrpSpPr>
                <p:cNvPr id="53" name="Group 52"/>
                <p:cNvGrpSpPr/>
                <p:nvPr/>
              </p:nvGrpSpPr>
              <p:grpSpPr>
                <a:xfrm>
                  <a:off x="1883469" y="1237985"/>
                  <a:ext cx="2340000" cy="1260000"/>
                  <a:chOff x="3009901" y="5140674"/>
                  <a:chExt cx="2340000" cy="1260000"/>
                </a:xfrm>
              </p:grpSpPr>
              <p:sp>
                <p:nvSpPr>
                  <p:cNvPr id="42" name="Oval 41"/>
                  <p:cNvSpPr/>
                  <p:nvPr/>
                </p:nvSpPr>
                <p:spPr>
                  <a:xfrm>
                    <a:off x="3009901" y="5140674"/>
                    <a:ext cx="2340000" cy="1260000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3175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AU"/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3289927" y="5221114"/>
                    <a:ext cx="1870320" cy="11541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AU" sz="2300" b="1" dirty="0"/>
                      <a:t>Mathematics,</a:t>
                    </a:r>
                  </a:p>
                  <a:p>
                    <a:pPr algn="ctr"/>
                    <a:r>
                      <a:rPr lang="en-AU" sz="2300" b="1" dirty="0"/>
                      <a:t>Informatics </a:t>
                    </a:r>
                  </a:p>
                  <a:p>
                    <a:pPr algn="ctr"/>
                    <a:r>
                      <a:rPr lang="en-AU" sz="2300" b="1" dirty="0"/>
                      <a:t>&amp; Statistics </a:t>
                    </a:r>
                  </a:p>
                </p:txBody>
              </p:sp>
            </p:grp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2315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52501"/>
            <a:ext cx="5326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b="1" dirty="0">
                <a:solidFill>
                  <a:srgbClr val="0000FF"/>
                </a:solidFill>
              </a:rPr>
              <a:t>New product development</a:t>
            </a:r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268270" y="156898"/>
            <a:ext cx="8389955" cy="650133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0060A8"/>
                </a:solidFill>
              </a:rPr>
              <a:t>Silo </a:t>
            </a:r>
            <a:r>
              <a:rPr lang="en-AU" b="1" dirty="0" smtClean="0">
                <a:solidFill>
                  <a:srgbClr val="0060A8"/>
                </a:solidFill>
              </a:rPr>
              <a:t>busting – a challenge for universities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2988" y="1685925"/>
            <a:ext cx="70580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AU" sz="2400" dirty="0" smtClean="0"/>
              <a:t>Idea or need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 </a:t>
            </a:r>
            <a:r>
              <a:rPr lang="en-AU" sz="2400" dirty="0" smtClean="0"/>
              <a:t>    Market analysis</a:t>
            </a:r>
            <a:endParaRPr lang="en-AU" sz="2400" dirty="0"/>
          </a:p>
          <a:p>
            <a:pPr>
              <a:lnSpc>
                <a:spcPct val="150000"/>
              </a:lnSpc>
            </a:pPr>
            <a:r>
              <a:rPr lang="en-AU" sz="2400" dirty="0" smtClean="0"/>
              <a:t>          Business development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 </a:t>
            </a:r>
            <a:r>
              <a:rPr lang="en-AU" sz="2400" dirty="0" smtClean="0"/>
              <a:t>              Product development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 </a:t>
            </a:r>
            <a:r>
              <a:rPr lang="en-AU" sz="2400" dirty="0" smtClean="0"/>
              <a:t>                   Production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 </a:t>
            </a:r>
            <a:r>
              <a:rPr lang="en-AU" sz="2400" dirty="0" smtClean="0"/>
              <a:t>                        Marketing &amp; launch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 </a:t>
            </a:r>
            <a:r>
              <a:rPr lang="en-AU" sz="2400" dirty="0" smtClean="0"/>
              <a:t>                             Product in market</a:t>
            </a:r>
          </a:p>
          <a:p>
            <a:pPr>
              <a:lnSpc>
                <a:spcPct val="150000"/>
              </a:lnSpc>
            </a:pPr>
            <a:r>
              <a:rPr lang="en-AU" sz="2400" dirty="0"/>
              <a:t> </a:t>
            </a:r>
            <a:r>
              <a:rPr lang="en-AU" sz="2400" dirty="0" smtClean="0"/>
              <a:t>                                  Aftermarket analysis &amp; service</a:t>
            </a:r>
          </a:p>
        </p:txBody>
      </p:sp>
      <p:sp>
        <p:nvSpPr>
          <p:cNvPr id="4" name="Right Arrow 3"/>
          <p:cNvSpPr/>
          <p:nvPr/>
        </p:nvSpPr>
        <p:spPr>
          <a:xfrm rot="3629996">
            <a:off x="157209" y="4020536"/>
            <a:ext cx="3833848" cy="314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5334000" y="1914525"/>
            <a:ext cx="116410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AU" sz="2800" dirty="0" smtClean="0"/>
              <a:t>Design</a:t>
            </a:r>
            <a:endParaRPr lang="en-A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086350" y="2581275"/>
            <a:ext cx="930319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AU" sz="2800" dirty="0" smtClean="0"/>
              <a:t>Scale</a:t>
            </a:r>
            <a:endParaRPr lang="en-A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581775" y="2124075"/>
            <a:ext cx="1499128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AU" sz="2800" dirty="0" smtClean="0"/>
              <a:t>Optimise</a:t>
            </a:r>
            <a:endParaRPr lang="en-A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210300" y="2752725"/>
            <a:ext cx="139365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AU" sz="2800" dirty="0" smtClean="0"/>
              <a:t>Improve</a:t>
            </a:r>
            <a:endParaRPr lang="en-A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6191250" y="3486150"/>
            <a:ext cx="1459438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AU" sz="2800" dirty="0" smtClean="0"/>
              <a:t>Innovate</a:t>
            </a:r>
            <a:endParaRPr lang="en-A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5219700" y="3324225"/>
            <a:ext cx="762645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en-AU" sz="2800" dirty="0" smtClean="0"/>
              <a:t>Test</a:t>
            </a:r>
            <a:endParaRPr lang="en-AU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973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National Innovation &amp; Science Agenda</a:t>
            </a:r>
            <a:endParaRPr lang="en-AU" sz="4000" b="1" dirty="0">
              <a:solidFill>
                <a:srgbClr val="0060A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Culture &amp; Capital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 smtClean="0"/>
              <a:t>NCRIS and other investments</a:t>
            </a:r>
          </a:p>
          <a:p>
            <a:r>
              <a:rPr lang="en-AU" dirty="0" smtClean="0"/>
              <a:t>Collaboration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 smtClean="0"/>
              <a:t>Incentives for collaboration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 smtClean="0"/>
              <a:t>New mechanisms that facilitate connections between businesses &amp; researchers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 smtClean="0"/>
              <a:t>Assessment to show performance and progress</a:t>
            </a:r>
          </a:p>
          <a:p>
            <a:r>
              <a:rPr lang="en-AU" dirty="0"/>
              <a:t>Talent &amp; Skills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AU" dirty="0"/>
              <a:t>Enhance on teaching and learning that more explicitly prepares students for work</a:t>
            </a:r>
          </a:p>
          <a:p>
            <a:r>
              <a:rPr lang="en-AU" dirty="0"/>
              <a:t>Maintain excellence in science</a:t>
            </a:r>
          </a:p>
          <a:p>
            <a:endParaRPr lang="en-AU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361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b="1" dirty="0" smtClean="0">
                <a:solidFill>
                  <a:srgbClr val="0060A8"/>
                </a:solidFill>
              </a:rPr>
              <a:t>Pillars of the </a:t>
            </a:r>
            <a:br>
              <a:rPr lang="en-AU" b="1" dirty="0" smtClean="0">
                <a:solidFill>
                  <a:srgbClr val="0060A8"/>
                </a:solidFill>
              </a:rPr>
            </a:br>
            <a:r>
              <a:rPr lang="en-AU" b="1" dirty="0" smtClean="0">
                <a:solidFill>
                  <a:srgbClr val="0060A8"/>
                </a:solidFill>
              </a:rPr>
              <a:t>National Innovation &amp; Science Agenda</a:t>
            </a:r>
            <a:endParaRPr lang="en-AU" b="1" dirty="0">
              <a:solidFill>
                <a:srgbClr val="0060A8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643" y="2215073"/>
            <a:ext cx="1985963" cy="15573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38885" y="2115061"/>
            <a:ext cx="2028825" cy="17573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74989" y="2172211"/>
            <a:ext cx="1814513" cy="16430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65795" y="4037338"/>
            <a:ext cx="2144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800" dirty="0"/>
              <a:t>Collaboration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6965" y="3821896"/>
            <a:ext cx="12266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800" dirty="0">
                <a:solidFill>
                  <a:schemeClr val="accent2">
                    <a:lumMod val="75000"/>
                  </a:schemeClr>
                </a:solidFill>
              </a:rPr>
              <a:t>Talent </a:t>
            </a:r>
          </a:p>
          <a:p>
            <a:pPr algn="ctr"/>
            <a:r>
              <a:rPr lang="en-AU" sz="2800" dirty="0">
                <a:solidFill>
                  <a:schemeClr val="accent2">
                    <a:lumMod val="75000"/>
                  </a:schemeClr>
                </a:solidFill>
              </a:rPr>
              <a:t>&amp; Skills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48085" y="3821896"/>
            <a:ext cx="24091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Government</a:t>
            </a:r>
          </a:p>
          <a:p>
            <a:pPr algn="ctr"/>
            <a:r>
              <a:rPr lang="en-AU" sz="2800" dirty="0">
                <a:solidFill>
                  <a:schemeClr val="accent6">
                    <a:lumMod val="75000"/>
                  </a:schemeClr>
                </a:solidFill>
              </a:rPr>
              <a:t>as an exemplar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3826" y="2007905"/>
            <a:ext cx="2014538" cy="1971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9" name="TextBox 8"/>
          <p:cNvSpPr txBox="1"/>
          <p:nvPr/>
        </p:nvSpPr>
        <p:spPr>
          <a:xfrm>
            <a:off x="515721" y="3821896"/>
            <a:ext cx="14725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800" dirty="0">
                <a:solidFill>
                  <a:srgbClr val="0060A8"/>
                </a:solidFill>
              </a:rPr>
              <a:t>Culture </a:t>
            </a:r>
          </a:p>
          <a:p>
            <a:pPr algn="ctr"/>
            <a:r>
              <a:rPr lang="en-AU" sz="2800" dirty="0">
                <a:solidFill>
                  <a:srgbClr val="0060A8"/>
                </a:solidFill>
              </a:rPr>
              <a:t>&amp; capital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522" y="3941370"/>
            <a:ext cx="595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4000" dirty="0">
                <a:solidFill>
                  <a:srgbClr val="0060A8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✔</a:t>
            </a:r>
            <a:endParaRPr lang="en-AU" sz="4000" dirty="0">
              <a:solidFill>
                <a:srgbClr val="0060A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17855" y="3941370"/>
            <a:ext cx="595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4000" dirty="0">
                <a:latin typeface="Segoe UI Symbol" panose="020B0502040204020203" pitchFamily="34" charset="0"/>
                <a:ea typeface="Segoe UI Symbol" panose="020B0502040204020203" pitchFamily="34" charset="0"/>
              </a:rPr>
              <a:t>✔</a:t>
            </a:r>
            <a:endParaRPr lang="en-AU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4620700" y="3941370"/>
            <a:ext cx="595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4000" dirty="0">
                <a:solidFill>
                  <a:schemeClr val="accent2">
                    <a:lumMod val="75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✔</a:t>
            </a:r>
            <a:endParaRPr lang="en-A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57725" y="4876800"/>
            <a:ext cx="2324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accent2">
                    <a:lumMod val="75000"/>
                  </a:schemeClr>
                </a:solidFill>
              </a:rPr>
              <a:t>Embrace digital 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accent2">
                    <a:lumMod val="75000"/>
                  </a:schemeClr>
                </a:solidFill>
              </a:rPr>
              <a:t>Problem solving &amp; critical reasoning</a:t>
            </a:r>
            <a:endParaRPr lang="en-A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95499" y="4876800"/>
            <a:ext cx="25622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Funding incentives for research &amp; industry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World-class infrastructure</a:t>
            </a:r>
            <a:endParaRPr lang="en-AU" dirty="0"/>
          </a:p>
        </p:txBody>
      </p:sp>
      <p:sp>
        <p:nvSpPr>
          <p:cNvPr id="18" name="TextBox 17"/>
          <p:cNvSpPr txBox="1"/>
          <p:nvPr/>
        </p:nvSpPr>
        <p:spPr>
          <a:xfrm>
            <a:off x="85724" y="4876800"/>
            <a:ext cx="2066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60A8"/>
                </a:solidFill>
              </a:rPr>
              <a:t>Co-investment in promising ideas </a:t>
            </a:r>
            <a:r>
              <a:rPr lang="en-AU" dirty="0" smtClean="0">
                <a:solidFill>
                  <a:srgbClr val="0060A8"/>
                </a:solidFill>
                <a:sym typeface="Symbol" panose="05050102010706020507" pitchFamily="18" charset="2"/>
              </a:rPr>
              <a:t></a:t>
            </a:r>
            <a:r>
              <a:rPr lang="en-AU" dirty="0" smtClean="0">
                <a:solidFill>
                  <a:srgbClr val="0060A8"/>
                </a:solidFill>
              </a:rPr>
              <a:t> CSIRO Innovation Fund</a:t>
            </a:r>
            <a:endParaRPr lang="en-AU" dirty="0">
              <a:solidFill>
                <a:srgbClr val="0060A8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73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60A8"/>
                </a:solidFill>
              </a:rPr>
              <a:t>Culture &amp; Capital</a:t>
            </a:r>
            <a:endParaRPr lang="en-AU" b="1" dirty="0">
              <a:solidFill>
                <a:srgbClr val="0060A8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94" y="1640793"/>
            <a:ext cx="2011854" cy="1975275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74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60A8"/>
                </a:solidFill>
              </a:rPr>
              <a:t>National Research Infrastructure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National Collaborative Research Infrastructure Strategy (NCRIS)</a:t>
            </a:r>
          </a:p>
          <a:p>
            <a:r>
              <a:rPr lang="en-AU" dirty="0" smtClean="0"/>
              <a:t>Examples: </a:t>
            </a:r>
          </a:p>
          <a:p>
            <a:pPr lvl="1"/>
            <a:r>
              <a:rPr lang="en-AU" dirty="0" smtClean="0"/>
              <a:t>Australian Plant </a:t>
            </a:r>
            <a:r>
              <a:rPr lang="en-AU" dirty="0" err="1" smtClean="0"/>
              <a:t>Phenomics</a:t>
            </a:r>
            <a:r>
              <a:rPr lang="en-AU" dirty="0" smtClean="0"/>
              <a:t> Facility</a:t>
            </a:r>
          </a:p>
          <a:p>
            <a:pPr lvl="1"/>
            <a:r>
              <a:rPr lang="en-AU" dirty="0" smtClean="0"/>
              <a:t>Metabolomics Australia</a:t>
            </a:r>
          </a:p>
          <a:p>
            <a:pPr lvl="1"/>
            <a:r>
              <a:rPr lang="en-AU" dirty="0" smtClean="0"/>
              <a:t>Australian Genome Research Facility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58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30" y="1914258"/>
            <a:ext cx="1987468" cy="15607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Collaboration</a:t>
            </a:r>
            <a:endParaRPr lang="en-AU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938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Excellence in Research for Australia (ERA)</a:t>
            </a:r>
            <a:endParaRPr lang="en-AU" sz="4000" b="1" dirty="0">
              <a:solidFill>
                <a:srgbClr val="0060A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Evaluates </a:t>
            </a:r>
            <a:r>
              <a:rPr lang="en-AU" dirty="0"/>
              <a:t>the quality of the research conducted at Australian </a:t>
            </a:r>
            <a:r>
              <a:rPr lang="en-AU" dirty="0" smtClean="0"/>
              <a:t>universities</a:t>
            </a:r>
          </a:p>
          <a:p>
            <a:r>
              <a:rPr lang="en-AU" dirty="0" smtClean="0"/>
              <a:t>Ratings based on research outputs</a:t>
            </a:r>
          </a:p>
          <a:p>
            <a:pPr marL="457200" lvl="1" indent="0">
              <a:buNone/>
            </a:pPr>
            <a:r>
              <a:rPr lang="en-AU" dirty="0" smtClean="0"/>
              <a:t>5. Well </a:t>
            </a:r>
            <a:r>
              <a:rPr lang="en-AU" dirty="0" smtClean="0"/>
              <a:t>above world standard</a:t>
            </a:r>
          </a:p>
          <a:p>
            <a:pPr marL="457200" lvl="1" indent="0">
              <a:buNone/>
            </a:pPr>
            <a:r>
              <a:rPr lang="en-AU" dirty="0" smtClean="0"/>
              <a:t>4. Above </a:t>
            </a:r>
            <a:r>
              <a:rPr lang="en-AU" dirty="0" smtClean="0"/>
              <a:t>world standard</a:t>
            </a:r>
          </a:p>
          <a:p>
            <a:pPr marL="457200" lvl="1" indent="0">
              <a:buNone/>
            </a:pPr>
            <a:r>
              <a:rPr lang="en-AU" dirty="0" smtClean="0"/>
              <a:t>3. World </a:t>
            </a:r>
            <a:r>
              <a:rPr lang="en-AU" dirty="0" smtClean="0"/>
              <a:t>standard</a:t>
            </a:r>
          </a:p>
          <a:p>
            <a:pPr marL="457200" lvl="1" indent="0">
              <a:buNone/>
            </a:pPr>
            <a:r>
              <a:rPr lang="en-AU" dirty="0" smtClean="0"/>
              <a:t>2. Below </a:t>
            </a:r>
            <a:r>
              <a:rPr lang="en-AU" dirty="0" smtClean="0"/>
              <a:t>world standard</a:t>
            </a:r>
          </a:p>
          <a:p>
            <a:pPr marL="457200" lvl="1" indent="0">
              <a:buNone/>
            </a:pPr>
            <a:r>
              <a:rPr lang="en-AU" dirty="0" smtClean="0"/>
              <a:t>1. Well </a:t>
            </a:r>
            <a:r>
              <a:rPr lang="en-AU" dirty="0" smtClean="0"/>
              <a:t>below world standard</a:t>
            </a:r>
          </a:p>
          <a:p>
            <a:r>
              <a:rPr lang="en-AU" dirty="0" smtClean="0"/>
              <a:t>ERA will continue in future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711" y="2563932"/>
            <a:ext cx="2853175" cy="2755631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359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b="1" dirty="0" smtClean="0">
                <a:solidFill>
                  <a:srgbClr val="0060A8"/>
                </a:solidFill>
              </a:rPr>
              <a:t>Australian Research </a:t>
            </a:r>
            <a:r>
              <a:rPr lang="en-AU" sz="4000" b="1" dirty="0">
                <a:solidFill>
                  <a:srgbClr val="0060A8"/>
                </a:solidFill>
              </a:rPr>
              <a:t>Council Linkage Projects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Applications are now continuous </a:t>
            </a:r>
          </a:p>
          <a:p>
            <a:r>
              <a:rPr lang="en-AU" dirty="0" smtClean="0"/>
              <a:t>Fast </a:t>
            </a:r>
            <a:r>
              <a:rPr lang="en-AU" dirty="0"/>
              <a:t>track decisions on collaborative research grants</a:t>
            </a:r>
          </a:p>
          <a:p>
            <a:r>
              <a:rPr lang="en-AU" dirty="0" smtClean="0"/>
              <a:t>Aim to connect </a:t>
            </a:r>
            <a:r>
              <a:rPr lang="en-AU" dirty="0"/>
              <a:t>more small and medium businesses with </a:t>
            </a:r>
            <a:r>
              <a:rPr lang="en-AU" dirty="0" smtClean="0"/>
              <a:t>researchers</a:t>
            </a:r>
          </a:p>
          <a:p>
            <a:r>
              <a:rPr lang="en-AU" dirty="0" smtClean="0"/>
              <a:t>Implemented in July 2016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55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60A8"/>
                </a:solidFill>
              </a:rPr>
              <a:t>Cooperative Research Centres</a:t>
            </a:r>
            <a:endParaRPr lang="en-AU" b="1" dirty="0">
              <a:solidFill>
                <a:srgbClr val="0060A8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Solve </a:t>
            </a:r>
            <a:r>
              <a:rPr lang="en-AU" dirty="0"/>
              <a:t>major economic, environmental and social challenges facing </a:t>
            </a:r>
            <a:r>
              <a:rPr lang="en-AU" dirty="0" smtClean="0"/>
              <a:t>Australia</a:t>
            </a:r>
          </a:p>
          <a:p>
            <a:pPr lvl="1"/>
            <a:r>
              <a:rPr lang="en-AU" dirty="0" smtClean="0"/>
              <a:t>Foster </a:t>
            </a:r>
            <a:r>
              <a:rPr lang="en-AU" b="1" dirty="0"/>
              <a:t>high quality </a:t>
            </a:r>
            <a:r>
              <a:rPr lang="en-AU" b="1" dirty="0" smtClean="0"/>
              <a:t>research</a:t>
            </a:r>
          </a:p>
          <a:p>
            <a:pPr lvl="1"/>
            <a:r>
              <a:rPr lang="en-AU" dirty="0" smtClean="0"/>
              <a:t>Collaborative </a:t>
            </a:r>
            <a:r>
              <a:rPr lang="en-AU" b="1" dirty="0"/>
              <a:t>research </a:t>
            </a:r>
            <a:r>
              <a:rPr lang="en-AU" b="1" dirty="0" smtClean="0"/>
              <a:t>partnerships</a:t>
            </a:r>
            <a:r>
              <a:rPr lang="en-AU" dirty="0"/>
              <a:t>: Industry </a:t>
            </a:r>
            <a:r>
              <a:rPr lang="en-AU" dirty="0" smtClean="0"/>
              <a:t>&amp; research </a:t>
            </a:r>
            <a:r>
              <a:rPr lang="en-AU" dirty="0"/>
              <a:t>organisations </a:t>
            </a:r>
            <a:endParaRPr lang="en-AU" dirty="0" smtClean="0"/>
          </a:p>
          <a:p>
            <a:r>
              <a:rPr lang="en-AU" dirty="0"/>
              <a:t>Led by industry</a:t>
            </a:r>
          </a:p>
          <a:p>
            <a:r>
              <a:rPr lang="en-AU" dirty="0" smtClean="0"/>
              <a:t>Improve </a:t>
            </a:r>
            <a:r>
              <a:rPr lang="en-AU" dirty="0"/>
              <a:t>the competitiveness, productivity and sustainability of Australian industries</a:t>
            </a:r>
          </a:p>
          <a:p>
            <a:r>
              <a:rPr lang="en-AU" dirty="0" smtClean="0"/>
              <a:t>Develop </a:t>
            </a:r>
            <a:r>
              <a:rPr lang="en-AU" dirty="0"/>
              <a:t>important new technologies, products and </a:t>
            </a:r>
            <a:r>
              <a:rPr lang="en-AU" dirty="0" smtClean="0"/>
              <a:t>services</a:t>
            </a:r>
          </a:p>
          <a:p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967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2664</TotalTime>
  <Words>1156</Words>
  <Application>Microsoft Office PowerPoint</Application>
  <PresentationFormat>On-screen Show (4:3)</PresentationFormat>
  <Paragraphs>257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Georgia</vt:lpstr>
      <vt:lpstr>Segoe UI Symbol</vt:lpstr>
      <vt:lpstr>Symbol</vt:lpstr>
      <vt:lpstr>Wingdings</vt:lpstr>
      <vt:lpstr>Office Theme</vt:lpstr>
      <vt:lpstr>A University Perspective – Response to the Innovation Policy in research and teaching and the importance of industry engagement</vt:lpstr>
      <vt:lpstr>The pace of innovation and disruptive technology</vt:lpstr>
      <vt:lpstr>Pillars of the  National Innovation &amp; Science Agenda</vt:lpstr>
      <vt:lpstr>Culture &amp; Capital</vt:lpstr>
      <vt:lpstr>National Research Infrastructure</vt:lpstr>
      <vt:lpstr>Collaboration</vt:lpstr>
      <vt:lpstr>Excellence in Research for Australia (ERA)</vt:lpstr>
      <vt:lpstr>Australian Research Council Linkage Projects </vt:lpstr>
      <vt:lpstr>Cooperative Research Centres</vt:lpstr>
      <vt:lpstr>Cooperative Research Centres</vt:lpstr>
      <vt:lpstr>Innovation Connections</vt:lpstr>
      <vt:lpstr>New Research Block Grant Arrangement</vt:lpstr>
      <vt:lpstr>Australian Government investment in R&amp;D, 2015-16</vt:lpstr>
      <vt:lpstr>Channels for knowledge transfer and commercialisation</vt:lpstr>
      <vt:lpstr>Engagement and Impact Assessment</vt:lpstr>
      <vt:lpstr>Engagement and Impact Assessment</vt:lpstr>
      <vt:lpstr>Talent % Skills</vt:lpstr>
      <vt:lpstr>Work placements for students </vt:lpstr>
      <vt:lpstr>Australian Science and Research Priorities </vt:lpstr>
      <vt:lpstr>The Food &amp; Beverages Industry is the largest manufacturing sector in Australia</vt:lpstr>
      <vt:lpstr>Opportunity to strengthen links along the value chain among primary producers, processors, manufacturers, wholesalers, retailers and consumers </vt:lpstr>
      <vt:lpstr>Silo busting – a challenge for universities</vt:lpstr>
      <vt:lpstr>Silo busting – a challenge for universities</vt:lpstr>
      <vt:lpstr>Silo busting – a challenge for universities</vt:lpstr>
      <vt:lpstr>Silo busting – a challenge for universities</vt:lpstr>
      <vt:lpstr>National Innovation &amp; Science Agenda</vt:lpstr>
    </vt:vector>
  </TitlesOfParts>
  <Company>The University of Adelaide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Keller</dc:creator>
  <cp:lastModifiedBy>Michael Keller</cp:lastModifiedBy>
  <cp:revision>75</cp:revision>
  <cp:lastPrinted>2016-05-26T07:08:51Z</cp:lastPrinted>
  <dcterms:created xsi:type="dcterms:W3CDTF">2016-05-23T06:43:53Z</dcterms:created>
  <dcterms:modified xsi:type="dcterms:W3CDTF">2016-05-26T22:25:17Z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EC2D930E-45B1-43C8-AED7-C6AA8C00F21E</vt:lpwstr>
  </property>
  <property fmtid="{D5CDD505-2E9C-101B-9397-08002B2CF9AE}" pid="3" name="ArticulatePath">
    <vt:lpwstr>Presentation1</vt:lpwstr>
  </property>
</Properties>
</file>