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7" r:id="rId2"/>
    <p:sldId id="263" r:id="rId3"/>
    <p:sldId id="264" r:id="rId4"/>
    <p:sldId id="265" r:id="rId5"/>
    <p:sldId id="267" r:id="rId6"/>
    <p:sldId id="266" r:id="rId7"/>
    <p:sldId id="271" r:id="rId8"/>
    <p:sldId id="268" r:id="rId9"/>
    <p:sldId id="269" r:id="rId10"/>
    <p:sldId id="270" r:id="rId11"/>
    <p:sldId id="261" r:id="rId12"/>
    <p:sldId id="260" r:id="rId13"/>
    <p:sldId id="258" r:id="rId14"/>
    <p:sldId id="259" r:id="rId15"/>
    <p:sldId id="256" r:id="rId16"/>
    <p:sldId id="272" r:id="rId17"/>
    <p:sldId id="273" r:id="rId18"/>
    <p:sldId id="262" r:id="rId19"/>
  </p:sldIdLst>
  <p:sldSz cx="12192000" cy="6858000"/>
  <p:notesSz cx="9945688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01" autoAdjust="0"/>
    <p:restoredTop sz="60000" autoAdjust="0"/>
  </p:normalViewPr>
  <p:slideViewPr>
    <p:cSldViewPr snapToGrid="0">
      <p:cViewPr varScale="1">
        <p:scale>
          <a:sx n="67" d="100"/>
          <a:sy n="67" d="100"/>
        </p:scale>
        <p:origin x="156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4309798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633588" y="2"/>
            <a:ext cx="4309798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1A6E22-F42D-471E-B88F-8AF81D8D8B39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09798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633588" y="6513910"/>
            <a:ext cx="4309798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987314-7EE8-48C1-97B4-1DC284F777D7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8810701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2"/>
            <a:ext cx="4309798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633588" y="2"/>
            <a:ext cx="4309798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F85C7A-87FB-4094-A803-7C70A7A1A972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914650" y="857250"/>
            <a:ext cx="4116388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94569" y="3300412"/>
            <a:ext cx="795655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09798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633588" y="6513910"/>
            <a:ext cx="4309798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555169-E514-4D8C-9A4D-828D617C0F8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7624818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Farm south coast 4500 ha,</a:t>
            </a:r>
            <a:r>
              <a:rPr lang="en-AU" baseline="0" dirty="0" smtClean="0"/>
              <a:t> n=no till continuous crop Controlled traffic best practice IWM</a:t>
            </a:r>
          </a:p>
          <a:p>
            <a:r>
              <a:rPr lang="en-AU" baseline="0" dirty="0" smtClean="0"/>
              <a:t>NOT INNOVATOR at best early adopter</a:t>
            </a:r>
          </a:p>
          <a:p>
            <a:r>
              <a:rPr lang="en-AU" baseline="0" dirty="0" smtClean="0"/>
              <a:t>Do the simple things well – </a:t>
            </a:r>
            <a:r>
              <a:rPr lang="en-AU" baseline="0" dirty="0" err="1" smtClean="0"/>
              <a:t>increntmental</a:t>
            </a:r>
            <a:r>
              <a:rPr lang="en-AU" baseline="0" dirty="0" smtClean="0"/>
              <a:t> change</a:t>
            </a:r>
          </a:p>
          <a:p>
            <a:r>
              <a:rPr lang="en-AU" baseline="0" dirty="0" smtClean="0"/>
              <a:t>Explorers get the arrows settlers get the land</a:t>
            </a:r>
          </a:p>
          <a:p>
            <a:r>
              <a:rPr lang="en-AU" baseline="0" dirty="0" smtClean="0"/>
              <a:t>Happy to be first to be second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555169-E514-4D8C-9A4D-828D617C0F89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6868294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Farmers don’t want to be best but don’t want to be left behind, shift bell curve to the</a:t>
            </a:r>
            <a:r>
              <a:rPr lang="en-AU" baseline="0" dirty="0" smtClean="0"/>
              <a:t> </a:t>
            </a:r>
            <a:r>
              <a:rPr lang="en-AU" dirty="0" smtClean="0"/>
              <a:t>left</a:t>
            </a:r>
          </a:p>
          <a:p>
            <a:r>
              <a:rPr lang="en-AU" dirty="0" smtClean="0"/>
              <a:t>Change from within gives</a:t>
            </a:r>
            <a:r>
              <a:rPr lang="en-AU" baseline="0" dirty="0" smtClean="0"/>
              <a:t> ownership to solutions</a:t>
            </a:r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555169-E514-4D8C-9A4D-828D617C0F89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27568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555169-E514-4D8C-9A4D-828D617C0F89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442257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Point 1</a:t>
            </a:r>
            <a:r>
              <a:rPr lang="en-AU" baseline="0" dirty="0" smtClean="0"/>
              <a:t> Relative advantage economic /time /prestige SHOW ME THE MONEY</a:t>
            </a:r>
          </a:p>
          <a:p>
            <a:r>
              <a:rPr lang="en-AU" baseline="0" dirty="0" smtClean="0"/>
              <a:t>ASSEMBLE INFORMATION 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555169-E514-4D8C-9A4D-828D617C0F89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6568559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555169-E514-4D8C-9A4D-828D617C0F89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956753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COMPLEX Clarity a problem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555169-E514-4D8C-9A4D-828D617C0F89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091971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555169-E514-4D8C-9A4D-828D617C0F89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732818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CF505-5511-45B8-AD14-09285E34FD1F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309294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CF505-5511-45B8-AD14-09285E34FD1F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76933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555169-E514-4D8C-9A4D-828D617C0F89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20740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Long involvement localised and state BYG RCSN SEPWA Soil Conservation group</a:t>
            </a:r>
          </a:p>
          <a:p>
            <a:r>
              <a:rPr lang="en-AU" dirty="0" smtClean="0"/>
              <a:t>Past</a:t>
            </a:r>
            <a:r>
              <a:rPr lang="en-AU" baseline="0" dirty="0" smtClean="0"/>
              <a:t> new land information sharing huge increases in productivity</a:t>
            </a:r>
          </a:p>
          <a:p>
            <a:r>
              <a:rPr lang="en-AU" dirty="0" smtClean="0"/>
              <a:t>Now great work being done but productivity plateauing.</a:t>
            </a:r>
            <a:r>
              <a:rPr lang="en-AU" baseline="0" dirty="0" smtClean="0"/>
              <a:t> Was 1.6% now 1%</a:t>
            </a:r>
          </a:p>
          <a:p>
            <a:r>
              <a:rPr lang="en-AU" baseline="0" dirty="0" smtClean="0"/>
              <a:t>Decline in public Rd and E</a:t>
            </a:r>
          </a:p>
          <a:p>
            <a:r>
              <a:rPr lang="en-AU" baseline="0" dirty="0" smtClean="0"/>
              <a:t>Extension changing huge decline in public now private extension and grower groups</a:t>
            </a:r>
            <a:endParaRPr lang="en-AU" dirty="0" smtClean="0"/>
          </a:p>
          <a:p>
            <a:r>
              <a:rPr lang="en-AU" dirty="0" smtClean="0"/>
              <a:t>Money left on the table</a:t>
            </a:r>
          </a:p>
          <a:p>
            <a:r>
              <a:rPr lang="en-AU" dirty="0" smtClean="0"/>
              <a:t>Is it the message or delivery</a:t>
            </a:r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445AB-35F4-44A0-912B-9AB51E5A7C2B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156553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sz="1400" dirty="0" smtClean="0"/>
              <a:t>Two </a:t>
            </a:r>
            <a:r>
              <a:rPr lang="en-AU" sz="1400" dirty="0" err="1" smtClean="0"/>
              <a:t>Compomnents</a:t>
            </a:r>
            <a:r>
              <a:rPr lang="en-AU" sz="1400" dirty="0" smtClean="0"/>
              <a:t> Global</a:t>
            </a:r>
            <a:r>
              <a:rPr lang="en-AU" sz="1400" baseline="0" dirty="0" smtClean="0"/>
              <a:t> Focus program and private study</a:t>
            </a:r>
          </a:p>
          <a:p>
            <a:endParaRPr lang="en-AU" sz="1400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00445AB-35F4-44A0-912B-9AB51E5A7C2B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17098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555169-E514-4D8C-9A4D-828D617C0F89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544209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Dairy NZ, Foundation Arable Research, </a:t>
            </a:r>
            <a:r>
              <a:rPr lang="en-AU" dirty="0" err="1" smtClean="0"/>
              <a:t>Zespri</a:t>
            </a:r>
            <a:r>
              <a:rPr lang="en-AU" dirty="0" smtClean="0"/>
              <a:t>, </a:t>
            </a:r>
            <a:r>
              <a:rPr lang="en-AU" dirty="0" err="1" smtClean="0"/>
              <a:t>Agresearch</a:t>
            </a:r>
            <a:endParaRPr lang="en-AU" dirty="0" smtClean="0"/>
          </a:p>
          <a:p>
            <a:r>
              <a:rPr lang="en-AU" dirty="0" smtClean="0"/>
              <a:t>Dairy NZ and ZESPRI very strong in extension,</a:t>
            </a:r>
          </a:p>
          <a:p>
            <a:r>
              <a:rPr lang="en-AU" dirty="0" smtClean="0"/>
              <a:t>AACREA French model</a:t>
            </a:r>
          </a:p>
          <a:p>
            <a:r>
              <a:rPr lang="en-AU" dirty="0" err="1" smtClean="0"/>
              <a:t>Usrer</a:t>
            </a:r>
            <a:r>
              <a:rPr lang="en-AU" baseline="0" dirty="0" smtClean="0"/>
              <a:t> pays. Combines peer learning and benchmarking</a:t>
            </a:r>
          </a:p>
          <a:p>
            <a:r>
              <a:rPr lang="en-AU" baseline="0" dirty="0" smtClean="0"/>
              <a:t>Started in </a:t>
            </a:r>
            <a:r>
              <a:rPr lang="en-AU" baseline="0" dirty="0" err="1" smtClean="0"/>
              <a:t>argentina</a:t>
            </a:r>
            <a:r>
              <a:rPr lang="en-AU" baseline="0" dirty="0" smtClean="0"/>
              <a:t> now in neighbouring countries</a:t>
            </a:r>
          </a:p>
          <a:p>
            <a:r>
              <a:rPr lang="en-AU" baseline="0" dirty="0" smtClean="0"/>
              <a:t>Discussion Groups in Ireland about 500 approx. half dairy</a:t>
            </a:r>
          </a:p>
          <a:p>
            <a:r>
              <a:rPr lang="en-AU" baseline="0" dirty="0" smtClean="0"/>
              <a:t>UK Move to monitor farms, lasts 3 years, open books, SWAT analysis, Crop bench </a:t>
            </a:r>
            <a:r>
              <a:rPr lang="en-AU" baseline="0" dirty="0" err="1" smtClean="0"/>
              <a:t>bench</a:t>
            </a:r>
            <a:r>
              <a:rPr lang="en-AU" baseline="0" dirty="0" smtClean="0"/>
              <a:t> marking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555169-E514-4D8C-9A4D-828D617C0F89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39625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Levy</a:t>
            </a:r>
            <a:r>
              <a:rPr lang="en-AU" baseline="0" dirty="0" smtClean="0"/>
              <a:t> funded in most places</a:t>
            </a:r>
          </a:p>
          <a:p>
            <a:r>
              <a:rPr lang="en-AU" baseline="0" dirty="0" smtClean="0"/>
              <a:t>Wonder who will fill gaps where no commercial advantage</a:t>
            </a:r>
          </a:p>
          <a:p>
            <a:r>
              <a:rPr lang="en-AU" baseline="0" dirty="0" smtClean="0"/>
              <a:t>Less co-ordinated extension, no </a:t>
            </a:r>
            <a:r>
              <a:rPr lang="en-AU" baseline="0" dirty="0" err="1" smtClean="0"/>
              <a:t>govt</a:t>
            </a:r>
            <a:r>
              <a:rPr lang="en-AU" baseline="0" dirty="0" smtClean="0"/>
              <a:t> advisors </a:t>
            </a:r>
          </a:p>
          <a:p>
            <a:r>
              <a:rPr lang="en-AU" baseline="0" dirty="0" smtClean="0"/>
              <a:t>		GRDC funding Research, are those people best for extension</a:t>
            </a:r>
          </a:p>
          <a:p>
            <a:r>
              <a:rPr lang="en-AU" baseline="0" dirty="0" smtClean="0"/>
              <a:t>		Not enough training in extension methodology</a:t>
            </a:r>
          </a:p>
          <a:p>
            <a:r>
              <a:rPr lang="en-AU" baseline="0" dirty="0" smtClean="0"/>
              <a:t>PEER LEARNING LES ROBINSON CHANGEOLOGY said in survey 75% of respondents said conversations with significant others was impetus for change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555169-E514-4D8C-9A4D-828D617C0F89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414585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CF505-5511-45B8-AD14-09285E34FD1F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713650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Drivers to join were accessing peer learning and social aspect</a:t>
            </a:r>
          </a:p>
          <a:p>
            <a:r>
              <a:rPr lang="en-AU" dirty="0" smtClean="0"/>
              <a:t> Financial incentive was not important</a:t>
            </a:r>
          </a:p>
          <a:p>
            <a:endParaRPr lang="en-AU" dirty="0" smtClean="0"/>
          </a:p>
          <a:p>
            <a:r>
              <a:rPr lang="en-AU" dirty="0" smtClean="0"/>
              <a:t>Benefits Peer learning </a:t>
            </a:r>
          </a:p>
          <a:p>
            <a:r>
              <a:rPr lang="en-AU" dirty="0" smtClean="0"/>
              <a:t>	Social</a:t>
            </a:r>
          </a:p>
          <a:p>
            <a:r>
              <a:rPr lang="en-AU" dirty="0" smtClean="0"/>
              <a:t>	Problem solving</a:t>
            </a:r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CF505-5511-45B8-AD14-09285E34FD1F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504589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AU" dirty="0" smtClean="0"/>
              <a:t>Margin New almost 20% better</a:t>
            </a:r>
          </a:p>
          <a:p>
            <a:r>
              <a:rPr lang="en-AU" dirty="0" smtClean="0"/>
              <a:t>	Established Almost 50% better off</a:t>
            </a:r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CF505-5511-45B8-AD14-09285E34FD1F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00346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B957-C020-4639-8FC4-B124E71F3BA1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BB1A1-2C8D-4BCD-B689-0E0433E4CA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61545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B957-C020-4639-8FC4-B124E71F3BA1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BB1A1-2C8D-4BCD-B689-0E0433E4CA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2775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B957-C020-4639-8FC4-B124E71F3BA1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BB1A1-2C8D-4BCD-B689-0E0433E4CA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0195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B957-C020-4639-8FC4-B124E71F3BA1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BB1A1-2C8D-4BCD-B689-0E0433E4CA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880762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B957-C020-4639-8FC4-B124E71F3BA1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BB1A1-2C8D-4BCD-B689-0E0433E4CA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78751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B957-C020-4639-8FC4-B124E71F3BA1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BB1A1-2C8D-4BCD-B689-0E0433E4CA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5927699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B957-C020-4639-8FC4-B124E71F3BA1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BB1A1-2C8D-4BCD-B689-0E0433E4CA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526620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B957-C020-4639-8FC4-B124E71F3BA1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BB1A1-2C8D-4BCD-B689-0E0433E4CA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67009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B957-C020-4639-8FC4-B124E71F3BA1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BB1A1-2C8D-4BCD-B689-0E0433E4CA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947780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B957-C020-4639-8FC4-B124E71F3BA1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BB1A1-2C8D-4BCD-B689-0E0433E4CA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38573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B957-C020-4639-8FC4-B124E71F3BA1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8BB1A1-2C8D-4BCD-B689-0E0433E4CA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881823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D3B957-C020-4639-8FC4-B124E71F3BA1}" type="datetimeFigureOut">
              <a:rPr lang="en-AU" smtClean="0"/>
              <a:t>16/10/2015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8BB1A1-2C8D-4BCD-B689-0E0433E4CA5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68065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google.com.au/url?sa=i&amp;rct=j&amp;q=&amp;esrc=s&amp;source=images&amp;cd=&amp;cad=rja&amp;uact=8&amp;ved=0CAcQjRxqFQoTCNjikr_tn8cCFcbbpgod0isB4w&amp;url=http://www.terrabyte.net.au/services_yield.htm&amp;ei=yEzJVdjeN8a3mwXS14SYDg&amp;psig=AFQjCNG6ynMBr8Apo4-lnJEWSqwSjz7tzg&amp;ust=1439342135539341" TargetMode="External"/><Relationship Id="rId5" Type="http://schemas.openxmlformats.org/officeDocument/2006/relationships/image" Target="../media/image10.jpe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image" Target="../media/image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jpeg"/><Relationship Id="rId5" Type="http://schemas.openxmlformats.org/officeDocument/2006/relationships/image" Target="../media/image1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b="1" u="sng" dirty="0" smtClean="0"/>
              <a:t>Utilising Peer Learning and Benchmarking to Drive Practice Change</a:t>
            </a:r>
            <a:endParaRPr lang="en-AU" b="1" u="sng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 smtClean="0"/>
          </a:p>
          <a:p>
            <a:endParaRPr lang="en-AU" dirty="0" smtClean="0"/>
          </a:p>
          <a:p>
            <a:pPr marL="0" indent="0" algn="ctr">
              <a:buNone/>
            </a:pPr>
            <a:r>
              <a:rPr lang="en-AU" sz="3600" dirty="0" smtClean="0"/>
              <a:t>Chris Reichstein</a:t>
            </a:r>
          </a:p>
          <a:p>
            <a:pPr marL="0" indent="0">
              <a:buNone/>
            </a:pPr>
            <a:endParaRPr lang="en-AU" dirty="0"/>
          </a:p>
          <a:p>
            <a:pPr marL="0" indent="0" algn="ctr">
              <a:buNone/>
            </a:pPr>
            <a:r>
              <a:rPr lang="en-AU" sz="3600" dirty="0" smtClean="0"/>
              <a:t>2014 Nuffield Scholar</a:t>
            </a:r>
          </a:p>
          <a:p>
            <a:pPr algn="ctr"/>
            <a:endParaRPr lang="en-AU" dirty="0"/>
          </a:p>
          <a:p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6509" y="4977245"/>
            <a:ext cx="1895491" cy="202651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0575"/>
            <a:ext cx="30257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54286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b="1" u="sng" dirty="0" smtClean="0"/>
              <a:t>Benchmarking</a:t>
            </a:r>
            <a:endParaRPr lang="en-AU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Size and integrity of data base important</a:t>
            </a:r>
          </a:p>
          <a:p>
            <a:r>
              <a:rPr lang="en-AU" dirty="0" smtClean="0"/>
              <a:t>Ground truths performance</a:t>
            </a:r>
          </a:p>
          <a:p>
            <a:r>
              <a:rPr lang="en-AU" dirty="0" smtClean="0"/>
              <a:t>Highlights areas of strength and weakness</a:t>
            </a:r>
          </a:p>
          <a:p>
            <a:r>
              <a:rPr lang="en-AU" dirty="0" smtClean="0"/>
              <a:t>Useful driver of change at operational, tactical and strategic level</a:t>
            </a:r>
          </a:p>
          <a:p>
            <a:r>
              <a:rPr lang="en-AU" dirty="0" smtClean="0"/>
              <a:t>Change driven from within is most sustainable</a:t>
            </a:r>
          </a:p>
          <a:p>
            <a:r>
              <a:rPr lang="en-AU" dirty="0" smtClean="0"/>
              <a:t>Combining benchmarking and peer learning has proven very effective in driving practice change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595367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b="1" u="sng" dirty="0" smtClean="0"/>
              <a:t>A Quick </a:t>
            </a:r>
            <a:r>
              <a:rPr lang="en-AU" b="1" u="sng" dirty="0"/>
              <a:t>C</a:t>
            </a:r>
            <a:r>
              <a:rPr lang="en-AU" b="1" u="sng" dirty="0" smtClean="0"/>
              <a:t>ase Study</a:t>
            </a:r>
            <a:endParaRPr lang="en-AU" b="1" u="sn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0575"/>
            <a:ext cx="30257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6509" y="4977245"/>
            <a:ext cx="1895491" cy="202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645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625" y="560677"/>
            <a:ext cx="9991725" cy="1295400"/>
          </a:xfrm>
        </p:spPr>
        <p:txBody>
          <a:bodyPr>
            <a:normAutofit fontScale="90000"/>
          </a:bodyPr>
          <a:lstStyle/>
          <a:p>
            <a:r>
              <a:rPr lang="en-AU" sz="4800" b="1" u="sng" dirty="0" smtClean="0"/>
              <a:t>What Farmers Need </a:t>
            </a:r>
            <a:r>
              <a:rPr lang="en-AU" sz="4800" b="1" u="sng" dirty="0"/>
              <a:t>F</a:t>
            </a:r>
            <a:r>
              <a:rPr lang="en-AU" sz="4800" b="1" u="sng" dirty="0" smtClean="0"/>
              <a:t>or Adoption</a:t>
            </a:r>
            <a:br>
              <a:rPr lang="en-AU" sz="4800" b="1" u="sng" dirty="0" smtClean="0"/>
            </a:br>
            <a:endParaRPr lang="en-AU" sz="4800" b="1" u="sn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1609725"/>
            <a:ext cx="9372600" cy="3648075"/>
          </a:xfrm>
        </p:spPr>
        <p:txBody>
          <a:bodyPr/>
          <a:lstStyle/>
          <a:p>
            <a:pPr algn="l"/>
            <a:r>
              <a:rPr lang="en-AU" dirty="0" smtClean="0"/>
              <a:t> </a:t>
            </a:r>
          </a:p>
          <a:p>
            <a:pPr algn="l"/>
            <a:r>
              <a:rPr lang="en-AU" sz="3600" dirty="0" smtClean="0"/>
              <a:t>Clear economic/time benefit</a:t>
            </a:r>
          </a:p>
          <a:p>
            <a:pPr algn="l"/>
            <a:r>
              <a:rPr lang="en-AU" sz="3600" dirty="0" smtClean="0"/>
              <a:t>Clarity in decision making process</a:t>
            </a:r>
          </a:p>
          <a:p>
            <a:pPr algn="l"/>
            <a:r>
              <a:rPr lang="en-AU" sz="3600" dirty="0" smtClean="0"/>
              <a:t>Confidence in decision</a:t>
            </a:r>
            <a:endParaRPr lang="en-AU" sz="3600" dirty="0"/>
          </a:p>
          <a:p>
            <a:pPr algn="l"/>
            <a:r>
              <a:rPr lang="en-AU" sz="3600" dirty="0" smtClean="0"/>
              <a:t>Support- peer and professional</a:t>
            </a:r>
          </a:p>
          <a:p>
            <a:pPr algn="l"/>
            <a:r>
              <a:rPr lang="en-AU" sz="3600" dirty="0" smtClean="0"/>
              <a:t>Measurable outcomes</a:t>
            </a:r>
          </a:p>
          <a:p>
            <a:pPr algn="l"/>
            <a:endParaRPr lang="en-AU" sz="3600" dirty="0" smtClean="0"/>
          </a:p>
          <a:p>
            <a:pPr algn="l"/>
            <a:endParaRPr lang="en-AU" dirty="0" smtClean="0"/>
          </a:p>
          <a:p>
            <a:pPr algn="l"/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0575"/>
            <a:ext cx="30257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6509" y="4977245"/>
            <a:ext cx="1895491" cy="202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3282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43037" y="168754"/>
            <a:ext cx="8543925" cy="906462"/>
          </a:xfrm>
        </p:spPr>
        <p:txBody>
          <a:bodyPr>
            <a:normAutofit fontScale="90000"/>
          </a:bodyPr>
          <a:lstStyle/>
          <a:p>
            <a:r>
              <a:rPr lang="en-AU" b="1" u="sng" dirty="0" smtClean="0"/>
              <a:t>The Tale of Two Technologies</a:t>
            </a:r>
            <a:endParaRPr lang="en-AU" b="1" u="sn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0575"/>
            <a:ext cx="30257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6509" y="4977245"/>
            <a:ext cx="1895491" cy="20265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326" y="2028825"/>
            <a:ext cx="4638749" cy="3786667"/>
          </a:xfrm>
          <a:prstGeom prst="rect">
            <a:avLst/>
          </a:prstGeom>
        </p:spPr>
      </p:pic>
      <p:sp>
        <p:nvSpPr>
          <p:cNvPr id="8" name="AutoShape 4" descr="data:image/jpeg;base64,/9j/4AAQSkZJRgABAQAAAQABAAD/2wCEAAkGBxQSEhUUExQWFhUXFxwaGRgYGRsdHhweHxodGBweGx8fICwgHB0lHhwXITEhJSkrLi4wGSIzODMuNygtLisBCgoKDg0OGxAQGzMkICQ0LzIsNDQyLzQwNSwsLDQvNDQ0LC4yLDI3LTIsLCwsLCwyLzQsMCwsLCwsLCw0LywsLP/AABEIAOoA1wMBEQACEQEDEQH/xAAcAAACAgMBAQAAAAAAAAAAAAAABAUGAQMHAgj/xABKEAACAQIDAwUKCgkDBQEBAAABAgMAEQQSIQUGMRMiQVFhFTI0U3FzgZGT0QcUIzOCobGys9NCQ1JUVaLB0vBi4fEWJGNylJLC/8QAHAEBAAIDAQEBAAAAAAAAAAAAAAQFAgMGAQcI/8QAPREAAQMCBAMFBwIFBAIDAQAAAQACAwQRBRIhMUFRYQYTcYGRIjKhscHR8BThByNCUvEVM3KCYqIXQ5IW/9oADAMBAAIRAxEAPwDq+x9lQNh4WaGJmMSEkopJJUEkm2pNETncbD+Ih9mvuoiO42H8RD7NfdREdxsP4iH2a+6iLDbHww4wQ+zT3URR+Lk2fHfMkFx0LGrH6hUWWtgi95wUKfEaaH33j5/JL7LxWCnkKDDxqf0c0ac7ydtaqbEYah5YzfrxWqkxWnqpCxl7jnx8FM9xsP4iH2a+6p6skdxsP4iH2a+6iI7jYfxEPs191ER3Gw/iIfZr7qIjuNh/EQ+zX3URKbT2dDGqskUaMJobMqKDrMgOoF9QSPTRFskwkcuJkEiK4WGKwZQ1rvNe1+F7C/kHVRFv7jYfxEPs191ER3Gw/iIfZr7qIjuNh/EQ+zX3URYbZGGAuYIQB/4091EVa2xvNsfDXEjYYsP0EjV2v1WUG3pqZDQVEvut9dPmsS4BIbub57MxkoijwyoSbAyRxAHq4EkXrRXQvo3tbKNDx1y35X5rRJVMjeGvuL8eF/FXUbHw/iIfZr7q1KSjuNh/EQ+zX3URHcbD+Ih9mvuoiO42H8RD7NfdREdxsP4iH2a+6iI7jYfxEPs191EWNiIBCAAAAzgAaAASNYAdAoizsLwaDzUf3BRFjaO2sPAPlpkTsLC/q4msHSNb7xspEFJPP/tMLvAKtz/CThM2WMsx/aIyr6zr9VQ5q9jB7ILvBSK3B8Rpou8bCX9GkE+l/ldJz74zSax5FW2hHO9Nzp9VU02Mzn2WtDfifzyXz+txysjeYizu3DcEG49fsojFY2SX5x2bynT1cKrJaqaX33Eqkmrqib/ceT8vRaK0KItMGOTNzXGYHoOoI6a2hkrCHAEclcSYPidIBO6F7RoQ6xtzvcaLpG7W3BiFysbSqNf9Q/aH9RXWYfXtqW2Ojhv911OF4m2sZY6PG4+oU3VirVFERREURIbb+bXz0H48dERD4VL5mH789ETcs6qLsQKjz1cEA/mPA8/osmsc7YKD2xvOIQSkLy2B1GUKNOkk/YDVccdpSbMNyoNXVOp75o3acbaeq5pt74UMa9xhlWPiL5Mx9BbT6rVa4fVRGQGqsGHrqOul/SwUWLEHOPt2A/PzZUjbWIx+Mb5d5G6crPzfQt7eoV0VJjWFULLRyF3/AF19QB8Ssv10LRq66iE2PMTZYy2vQNP96sP/AOmw18OZ78t76WsR6X14hZmupw25dZSmzsHOslyOTZbaAa3te3GuQxSswx0OWMulJvq5xsPhr8PFV1TNTuZYe0DzOi+iN2dos8UYkRlYoOI6hrf+mtc/hGKCRxp3uuRseY5eIV9SNLqVj7EaWN/mOhU7XQrYiiIoiKIiiJLY/wA19OT8RqIqhvPsvEy7PgfDSyKUhQtGpIzjIOFtbjq4Go9Sx7m+wVc4NVU0M1qhgIPE8P2XHXJub3v03qlX0puW3s7LFF6piLeBlQKqKLC19fsqGaNpcS43Xzmb+HNNUVTqiedzsxJI04m9r6+C1pvBMDclT2W91ZGjjKnSfw8wRzLBjgeYcb/G4+Cb/wCpTb5sX8un2Vq/QD+5c+f4Ws73SpOX/iL+t7fBQeImLsWbiTU1rQ0BoX0zDqCGgpmU0PutFh+dSmtn7XmgYNHIylTcdP1Hor1oDXh43UeqwTD6p/eSxDNzGh9RYruW5u8yY6HMLCRdJE6j1j/Sej09VXsMwlbcLgMTw59DNkdqD7p5j781YK3KuRREURIbb+bXz0H48dEURt1pFnd4wTljiLKDqRmnHpt1VVYxHK+n/luItvbkptCInPLZOI0PVR2Jw+cZnU5Tra9j9tq+fxylhs06qc+odAP5QzO5C3zNknNJArDlI1so0F89vRbLftvUkMqHA5Tqd+H7+SrWYdVV0/e1EQtwu4m3/WwG/G5SG05YpLF4T0ZQSR2DRTUiCF7B7L/zzUk9lqOWXvHXv0Oixh5miIy4eMX0JsF09VZSRNlB9s+t1YR4Nh7LlgAPhcqw4F1y2WMZSdQtrXvaqmZpzau1Cgf6dTwAxsaADuLJbaGxI5NVBja3fLbTo6dL+itkVW9g1NxyKo6jAKOZ1mgt8Pd8wtkQ+LIqNI8hJ0JtcdVrcLV61z5pO8jAaRy5q2wzDnRRubmzDrwFtuKsuydqrLdTo46OsdY/rXe4ViP6qOz/AHxv16/dY1NKYvaGxUlVsoiKIiiIoiS2P819OT8RqIsbC8Gg81H9wURc9+EvcvvsVh17ZUH1uo+0enrqvq6a/tt812HZ/GctqaY6f0n6H6enJcvqtXarbFAzd6pPkF6xLmjcqHPiNJTuDZpWtJ0ALgPmtdZKWCCLhYovUURZoif2DtmTCTLNERmGhB4MvSp7DatkUhjdmChV9HHWQmKTjt0PMLv27+2o8ZCs0Z0OhB4qRxB8n18au45A9uYL5hWUklLMYpNx8RzUlWajIoiQ2382vnoPx46IsRD/ALqXzMP356Iq3vNs9oTnQHk2Oqi3NJPHrsa5fFMNYx/fMbpx6fsr/DqgSjI/3ht1H3Ud8YhisJpAtxcX91c08SykmJvQqNW4xT08mRzteOhUJjt68KrG6OSO9a62I4ejWp8GG1cgsw+VjdUze1EjgRHH4C/z0NvitWH36ieRfkyRfUklrD12+qtk2CzwNyuOU8tt1Clx+uYb5WtbfUcSPHTVW3OXAKC6HUZRYcf8FUhAYcrt+K6umqYZohK1178VkTspOZwiAX5zAadPbXpaxwGUXd+y11FZSRNzPcL+KSxW2MK9vlM56kuT6Twt6a3RU1SzhZVLu0lNAzMCT0A+9go7G76YeFxlDXGocEEr6P6VNoqKqa8StdYj4qI3tIZif5RydSAT5a/NdD2FtqLFRh4nVtNbdHurtKGr/UM9oZXDcfnA8FtiqIpb92dvUeKkqmraiiIoiS2P819OT8RqIsbC8Gg81H9wURPURc43r3PiiYypEvJsbkAd6x//AJPVw6OquexSCWI97GdOPRVuMYvjNOO9hqHZbWI5fD47jnqogC1c8dSvnrnFxuTqVH47Y8crZjmB6cpGvluKkR1T2CwXX4H22xDCYP07AHt4Zr6dBYjTolG3aS+jtbtsfdW4VzuLVfxfxRrA3+ZA0noSNPDX1v5Iw27ihgWbMAeFuPl7KPrXEWAXmIfxMqZ4HRU8IjJFs2a5HhoNeSmig6hULM5fNRPKDcOPqV4kZEGuVQeuwFZAPcdAVvhjq6p/8oOe4crkgeV0/sDaowsmZMuVu/UW5w9/Uam0dbLTvubkHcfnFWtPiWIU0obUZ3Abh19B0vsumYLFrKgdDdT/AJY9tddFK2Vgew3BXYQzMmYJGG4K31sW1Ibb+bXz0H48dERD4VL5mH789ETskYYEEXB0INYuaHAtOxXrXFpuFy/4VN3AIeVU2KaKP2gb3XhxHX1Vz1NTOw+tDf8A6nncgHL4g6KDijoy5szjZxs09evl8lxJMabm/wBdfUazDaRzG92y1uLdL+QBBB6o6nYWgD4LZBjGTUG58v8Al6g1mGwVr2hzMlhwtqOo4LCSnbJodAncNvNiVTKspW54cddevymoc/ZvDhJnMZcOWbb4X+PmtLsOgvqND1+y0RbwzZiWck9dgTw+z/OFSpey2HytaIwW7X1J0+6Pw2C3siw8St7bxPpYADp7a1t7F0oac0xvw2+XH4LD/S2W1co/E7RZ7nherKjwOnpMro7uLTuQLfDXwuba7KXFStZspvc3fLEYF15M3RmGZDwYX114jyj/AGrXi2ExTl1bbK9oOo2IAvY+m6yczKTI3fj1svpjZePWeJJFBAYA2PEdhrkYKiOduZhv91IhlErA9uxTdblsRRElsf5r6cn4jURY2F4NB5qP7goieoi1zwq6lWF1IsQa8c0OFjsvHNDgWuFwVy7e7DfEXAKu6P3hAv5Qe0fX67cpWYYYpLtPsnb7Kgi7Gz1cr+4kY1g/ucRv5FQPddtTyEmUC97f06qiGlG2cXW89jaS4iGIRd4Ta3U8L338kxs7aaTXyhgRxv8A81qmp3Rbqmx/svWYLl/UFpDr2LTy6EAplcQpbKGBbquL1rMbgMxGip34fVMgFQ6JwjOziDl167LbWChqm7eZjM1+HR5LVdUwAiFl+i+wsMMeCxGMWJuXaak3P0tbhbZR1b12Fl0f4OdsnDR865jdjmGumtsw/qBxrGHEP082R3un4dV8W7VYu2nxx0WmSzQbAaEi5Jtuddb62XV4pAwDKQQdQRXSA31CzBBFwktt/Nr56D8eOi9RD4VL5mH789ET9EWjGYVZUZHF1YWNYSRtkaWOFwVrmiZKwseLgr58+ETcNsLLmjJKtc3I0IFuoWBF+FTMLxr9EP0tWPYHuuHLkRdVLJn0ru6mHs/0nmPXdUSZSvNa9dlDHSyNFRE64PL83+KsmFrtWrXe9gOFShFFmzNGp4/nzWWm5W2Nxe1jeqqalmeS4vFuugWB5leZ30ylf866zp6U3Dw+/gbjTqvWgbhSe7eAM8nJqjv02UX4Hp6hVZ2lrX0MAmjcGu1Gp1sRwHH423UarLwB3ervU+gXUd390sNGAZFHK/sZhlGvTbp14XNfKcQxyvqRZzyWDx+/xUykwOaaPPV3A4AHh9PVW3C7TjwQjVpFVWvYMygeQcLdJFRMLrKiOd0jGlw/qAB1HPjqF6GU9C4UxcbG5BOuXoeNjz5q44edZFDoQVIuCK72KVkrA9huCsmua4XabhbK2LJJbH+a+nJ+I1EWNheDQeaj+4KInqIiiJXaeBWeMxtwPT1HoIrVNCyZhY/YrTPAyeMxyC4K5PvBsbERZondb20KoRmHZcn1Vyk0IpJrOb4FU8NThuEV7HupHEA3BMl/MDK0XHI/Yqm4DaLw3y214gipMsLZPeX2DG+zVDjeR9Re7di020PqOqY2RtQRMxZb5tbi1/8Aitc8HeAWOyqu1PZGTFaeKOnly92LAOvlOmhNuPW2y17Q2s8jGxKr0AH7bcayip2MG2ql9n+yFDhkDQ9gfL/U4i+vS+wHqeKj63rrOCKL1WTdzaIIETEAjve3s8tV1ZCffHmvjH8QuzL45TidOLtd/udD/d4HjyPiuhbp7c5I8lIfkz3p/ZPuP1VNwrEMhEMh04Hl+y5DBMV7siCU6HY8ungrVtr5tfPQfjx10y7FZh8Kl8zD9+eiJ+iIoiR2xsxMRGUceQ24G2hqPU0zJ2ZHeXRRqqkjqWZH+R4gr5v393ekwszK4vY3vwBv0r1jWrvstWNizUcoAduN7u8/DbzuoNE4xkwv0I+P4FW8FDmbLcf5210dfioo6Qyhmt7AH6/FTJ5e7jzKaTYhHOza/Z9X+eWuPqu1zqhncmIBhFiNdfC1rdFWOxHP7NtFo5CHNz3uxPBdR2VIjrMUbQ93TQ5IwD7R96x1JB08rBZiSfu7MbYDiV07cnGx2MaQFW/Ta66jhc9XRp2dNfM8VjkJzukvy8fzj9FtwurMLwyOLO8nVwJ0F+Vth46/BT+DHyjjkiNe+J1OvR1f8VAlce7bd9+i7mri72AAyEX3tp8fwpPeXYUDxM4ju3EvzmYdZtrf+lZ0VZK2QNzeWgH581xONUQpYc8DLniS4k+mo8SToltzN8vi1sPOsmS9hI3VoL2vfTsrp6KXuJC4EZHbgcDz+6h0WItjZkdqL8Dt0ty8F1ZGBFwbg10QIIuFfAgi4Sex/mvpyfiNXq9WNheDQeaj+4KInqIiiIoijN4djrioTGSVbirAkFT5RrbrrRUU7JmZXeSxLWkhxa1xG2YBwv4Fch2luoEdlYsrA9Ovp6z5b1ysk8sDzHI3Za4/4hYlQv7mohYQOAu3TpuLctFGTbtuO9ZT5dKybWsO4sr+j/idQyaVETmdRZw+h+C0f9PzdS+us/1kSs//AJEwTNbM7/8AJ/yo2SMqSDoQbEVJBB1C7KmqYqmJssTszXC4I4rxXq3rZFGzHmgkjqBP2V4XAbqLWVFNDETUua1h0OYgC3mrtgGfkxygs3TVJMGB5ybL8yY3FRR1z20D80V/Z39NdwOB4hXPZWOlaERyI9llgyuVNrcvHzSbWv8A55eowueZ7MkrTpsSukwWqnkZ3czTpsSN/wB1ZIfCpfMw/fnq2V4n6IiiIoigd7t2Y8dEVYDlAOYxHA9R7DWmaIus5hs4bEKNU0/fN0NiNivm7a+Hkw0zx8nyTobEEW4cLG2o7av6SmZNTA17zJY6AOuBpxtx872UVkNxaXUhaI9oSj9IHyjstWufDsOlN+6LfA/5R1HC7hZZxGMDqLxAHpK9Ne0VNJSzXinOXg1wJA9Dr6LyOndGbh9xyKvPweb24eJTBKeSubq5Ol+0/wC1cl2o7NVxkNVFaQHfKLdfd4DzUmikfRyvc/Vrt7D80V/PKWMikSG11APfDo1/zjXCnutGbDiurhnppQ0Nd7J4pTCYogM0gCdJJPNv1XPE9lSJ4mmwZr81nXS00DLyPGXbW1z5KsbyTxzPlwyiR7alb2v1AWvVhSMfG28xsF8wq2U36m9PcMPDmegV7+DjGzfFwk6sCCQLjhY+sDy8KuKCuIn7hozMOxHA/KyvMKicIXa6A6X+IHHfgrPsf5r6cn4jV0KsEhsTaqDDwDLNpEn6iY/oj/RRE73Xj/Zm/wDnn/soiO68f7M3/wA8/wDZREd14/2Zv/nn/soiO68f7M3/AM8/9lEUNvGsU6XAkV14M0MwHkYlLBe08OPXUCvom1LP/IbH6eCrMTw5tZHycNj9PBUyRCpIYEEaEHiK457HMdldoQvn8kbo3FjxYheawWC1nYYxB0hLnrUN5NSOjy1MgbUu0iBI8NPiukwjGMapGd3QvcG8rAt/9gQFJYL4OMxBZFQf6mJ+q5+2rWLD6x/vuDfn8PuupjxjtPK20lSGg/8Aiy/wb9VZtn7kQxizEt2LzR9Wv11LZg8V7yOLvh+eqgOwhsz+8qpHSu5kn9z8VOYXZUMfeRqO21z6zrVhFTRRe40D85qfDRwQi0bAPn67rztv5tfPQfjx1vUlJvi2GOkjRAx+LxMbtlFuUmHUdaInuWn8UntT/ZREctP4pPan+yiI5afxSe1P9lERy0/ik9qf7KIqN8Je5kmPQSpEizxjiJLl1GuUjJqeNvKeupkFfLBGY2gOB4H6barVK0kXbuuCSq8bMrggjQgixuOg6aGr2BkVU0Ph34i97c/Ra2kPFwvPKi1ZGimBu714L2xGpTWH2dK5skbkm9tCT6LC9RpMTpoXWfKD0aL/ALfFaDURA2zXPILq/wAGW7OMjBaWN1UrazkrfUdB14DqrhO0NK7Eakvp22bcWJAHDkOv3WVA3JWd6QWtseA1PqrUPg+Ejs887uGNwovZR1C506OitdPg5YwNc4DnYfU/ZRpsNkmkLpJb68td+t1Ydl7t4eDVIxfTU6nSpzcNpx7zc3jr8NlKpqGGnOZoueZ1/wAeSlgtuFTmtDRYBTEnsf5r6cn4jV6iglx0irgo8xiieDM0wCk5lVAkS5lK5mzM3C5EZAoiQwG+UzskIjQvyqR52cpmHKSCRuTKXQ8nGGCt0yqtybZiJjHb7Mk8kSYYuI9Ll2U35ZIuAjPXK4sTpGL5c60RY2NvRLisZDHyZhXkC8qllYFjHDIFUhbnLyoAYEZikunMFyKHwm8uKlKyGUosphKBAjRhHleS9mh5S/xaHpc3aawCtlAIrPs+aV9mq87ZpHiLnvdMxLKhygKSikJmAGbLewvaiJzau78eIcO11I42/S8vvqDU4fDUODnb9OKrazCoKp4e/ccuPiveE3fw8fCME9bc77dKzioKeP3WD5/NZw4ZSQ+4weevzUmqgcNKlqes0RFERREhtv5tfPQfjx0RRjSZdpTMAWtgozlHE2llNh2miKA2ZLtWIRRhMy2j5R5FLtmYxGYgmW4UGWSy205BgBbKCRepd49oKp5VI8OXKhA6OwVnBABKE5lWR4ULWF8rtzQVoikRj9oliWWGGMSsGeRSwWJFl+UJDr35EDAcAGa50sCKX3Vxs0+GjlxCBHdVbLYgjmre4JJF2zEDjYrfW9EUvRFR94Nx4sbPK1wjZlucgN+aLniNaiSUzjIJI3lh424qvqKDvJBIx2Xn1/dPbB3BwmG/QEjdbqunk00ryWjE1hM9zhyLjb0utsNGxly72vHX4Kx4fBxx94ir5ABUiOJkYswALfHDHGLMaB4Bb62LYiiIoiKIktj/ADX05PxGoiR2JLiPi8Foorckn65v2R/4qIneVxHiofbP+TRFjlsR4qH2z/k0S6S2riyEyzrhwrW0bEMCbG4t8le4IB0rW+VjPeIC1ySsjF3uA8VAT79lAEw+FEuXQBXdFAFhoWhAsNOGlRJMSp2C+a6huxOAe6b+CTxm8eMxCOo+KwC1ivKco467MVCXt0WqtqcbtYRtPjZaX4gHX7t7QRsCRr4agean9195OVPIzECYdqgsL21HX06dFSsOr+8GR514Hn+6YfiD5nOilFnD0Ks4q3Vss0RFERREURIbb+bXz0H48dESbYNjjZHR8pGHiXvQQRykx9dET3xebxw9mPfRF5bCynUyrprrGNProii9obbiiusmMjzfsBAzHsyqSfqrU+eNgu5wCmw4dVTC7IzbnsPU2CSxu8zLFyiObk6LLHyZIB1Njc8NdQKrRjMLpe7ja5+m7QCL8OPNVmLTDDhZxDncADf5XHiq9tberFzR2w0wibQ5jECD06E6em1ew4o+mnH65gLdQQ13tDx1OvIXF1zs3aAgtsyw4i4Jv+eCouExm1BjFlneZhmGbKwy21A0BtYeuutrJsClwx7KaVneWu0u94EdTqCfRJ66CSA5JPa4XJvff84LvGw9oCWJSSC1tbC2vk/z1VyOGYm2qBjfo8cOY5j68lf0U3f07ZQ4Ovvbnyt+c1J1bqSiiIoiKIiiJLY/zX05PxGoiQwG0kiw0AJJPJR6Aa94PQPTUCqxKCmdlkOvKy9LH5czWk+CUn2/MTZI1XnWBYlj6hYA/SPGqebtGwX7tnmfst7KOV2ryGj1+3zWvGSTlTlkcvl4CwUerW/lJqjkxyomI7x2VvS4+S1Ghc7aW3UjbrYW+JsozDYbM+aUBiTrzg1iAObchQengK0SyX90+vHruVAGHUhmccrp9/aNha2lrXAKSk3f5S92RRmNucdOPDUm/bm4dFZCtDOF1VHs7UPdcNDB5nTw1+fkteH3CS5ZpHzeU9fWCKyfjR2a1TGYFIW2fIB4N+/7KXjwEcBQgKZgeI0Yj0an6+2ov6iV9yPZHyKmUOF0cMjWPIzjUa2v5adVadm48SC1+cPr7RXb4TiYq2ZX++Pj1VhNAYz0TwNXK0LNERREURIbb+bXz0H48dESmOxnIzTyZc2WGEnW1hnnuSegDia0zymJheGk25LJjczg3XXTTU/MfNVPanwhcmDIzxJEQeTyXd3K8bXGUDo1FQaN+JYm/uqKLUWzE7Nvtf8AwpmItp6BojcHPmOttmjlc/uqHtLfecgPicNI8b97fESKD1XC83h0WFdKzsvDWuMEOIXkb7wytPjYXB343KraPtBMxxbGY7jezBf1JJ+KmdibdgmjIhjWArfOBYPw/a424cOquJxns7W4ZM3vT3gd7pAu07aW59OPBUmO49iU5DJHENP9pOvT7hQ+H3gwYuDIxytccpnfUfpKTmtXQVXZnH5C1wjaLtscmVmh3DgMt+uhHVUstDXvOYgXPKw0PPZS2z9pJMSIzcAKb6a5uGnEekCuXxLB6jD2MM4sXFwtyym2+x34FVs9JJEBmGpvp4K44fBLPGocjMo75Cp8gIHTXMvlMLyW7HgV11Nh8eJUrGy2zN/qaQdOAIHHx9d14wGFlw8oyt8mdSxsAdOo9NbhVgWkZo8bW3/wsKDCq+irO6jN4zueFvC+6u2GxAYdoruMKxRldFfZw94fXw/wukfGWlb6tVrRREURFESWx/mvpyfiNRFD9xUxGGwzFAZEiQox/wDQaH/ST0emodbSfqYi0Gx5qZSVkkFwD7Ltx+cVBYHa+cyRhHjdGAdH4qeOn+knh7q4OtoH0zgJD6KzOHiMd45+cO1Gtx+DkpBnlI4HT0f5xqE0NBWDY4Wne/xWqBC5Abm6dJvXriGnQ3W1zgxtwFiHCcWANtNWJHDqvwrJ8hIynyWs1DHC17npqpBcYLc05xbvl1Gh672v5KiuhIPtC3Q7qOYnHTYpY4kHiLdN7fXboBHlre1hbZbGwFoBdqdlr2bJLHcm7gE2J/2AA6rVvE2SUSRHK4fnW+i2Tsik02urTs7GiRddGHEa+W47K77D8QZWRZm7jcKomiMZ6JyrBaUURFESG2/m189B+PHRFiHwqXzMP356IuS/CzuiYGbFojTwt3yM7/InU3AB+bPV+j5Dp0+AyscxtLC4Quve7Ws9scjce914qDVQvcczXW58b+t1X9gY4Y+J8M0eSyixj4dlh0G/R061QY9QP7PVrMTikzlxNw/U7a6i2ltNtNFzFVTOpJmzxkuJOx326b3UjivgqJRXixBZm45l6COPEW6bg1Hp/wCKAa8xzUwDRtY7W8iD02XRNhqHQtkjaHg7AaW9flpbqk8D8GU6sc7oVsQrKQRmuLZlYWIt0eSptf8AxLpJIQIY3XPvA3Hs21s5puDyNljUxVceVvd2JP8AcB6G9/DRdCwWz48IUMjnPkykKObx4gWuNO2vlVTXSVuYMbpmLgTq7XgTx9L31UaGGkwp7ZKlxzm+lrjUqSw3MV2jytmI1UHj2gXI6/TVe85yGvuLc1PprQRyS05Dy4jUDS56NuRz47p559GBtoupB7Ooa8ajBliCFeS3ZAXuNtOR5fnVetmEKt0zfSzXP/61tUqKrlpagSNOo9LcjZRKKOMwewDY873/APbXwU7BKGF6+k4fXx1sIkZvxHI/myPYWmxWypyxRREURJbH+a+nJ+I1EWNheDQeaj+4KIoXe/YLyDl8NZcSgtwHyi/sNfS/UfRUCuomVLLOGqtcOrWRu7qfWM/A8x9VXtl7ZBw4ka4kJKlADdWHHTiOIriKijc2YsG3VR+0FfDhz8kgJDvdsdSOd9Ez3YXK2UvmtcZr9XXckVoFOcwzAW6LmHdo6ZsT+5BzcMxJ19T6bI2djmZgOKga5QNT5DqAeyvZoWgE/nqscNxWpnlbG0eyBrlA1PnY28OKlcQsZse9uD05beg266hMbKbjey651UIdJHAeP3SsuJgRbBg7H9kXJ92l62xxzOdqLBV1Rj1OzZ+Yjg3VLtvCqKMq6DjmI0HXpw6eNbP0LnbnXoqWbtQ05XRxk3OtyPpf4rEe84TKwzSN0qh0yntIAJt0A1No2S00ueOzbc+PQ8bI7HGBrTJqTuAdh6b9Fctl7SSeMPGbg9moPUR113sE7ZmZgrSGeOZuZhTlbltRREhtv5tfPQfjx0REPhUvmYfvz0ROTRK6lWAZWFiCLgg8Qa9BLSCNCEXPNqbtLgZBJhMLmViCSHVFUjgCLcOOornMfNXKB+onLoxfLcFxF+F/uvKDAKOokEk87gWm4G/x/db8dhp5CbSvCWAsRa17aAHpP0a5SmmhhIc6MSAX0N/jYj5qHiOGztldMypADiAGm7fLQ78ralQO+eyMRkUYZ5HlV785+APTztCutsvRpXS9mK/Dv1T3Yk1rYyy1g07i1tG6g6XzcTfmtM+ASZ2yEmVpFjfUg9NdPFbcLgCyxfGM8kmlxGDbMOtiQLX7D2VXz1jIp5v0PsxuuBmsTlPDYn435r2m7IyyOdJUSZW8jqbcBfX4eqsOHwzBckYKi+pPE/Z9nrqifI0nO/VdDh2HUuHR5Gm99et05swKLpnzspGYgEevsrROXaOy2HDisXV8FVI5jDq3ca6fn7J/ONRfW3DpqNY7leh7S4tB1H1SeysXNyj5lIUd7cWvr5fr/wCKtqWs/QvbLEf+Q5hVNFLVzzSNnblYPd0t9TfRWWGQMLivo1JVxVUQkjNwfyylOaWmxXupKxRRElsf5r6cn4jURY2F4NB5qP7goieoip+9WxShbEwg6/PRr+kOHKKLH5RR2ajtFVOJ0AqGZ2j2gp8Riq4TSVOg/pdxb0vwB+CqWLljRhzxlYAoQRYj/SToTXKsY92oGo3XzSuwqSkq3RPafZ+S34XakZQhYwTqM/OF+jjpevJIHA3c7y0WxtXHBEWmMB3A3N/Ox/OS8yTMScxJ8pvRuhsFWyVczzd7ifNI4ppZBzWMZBFjYDr4i3D01vjMcfvaraJwCHP1O2mlvT7JjJ2X6zatJceCiAuPu6KYi3fZtSwCWGuU9XUeqorqwNPM/nFdND2ZlkdfvNLCxsb+l/ipTYsCYPMsVyOOU2APXbq8vCpNHi00UwlO2xHT7rq6PCv0rLFxdmPpp0Gyt0EwdQym4Nd7FMyVgew3BRzS02K2VsXiQ2382vnoPx46IiHwqXzMP356In6IvEsQYEMAQawkjbI0seLgr1ri03G6r+1XMRClQQ2ikkDo1+q9fO8Rwd9FISCcp2P5x+asYI2zsN+G+iR+N8QUGgsOns48are76qS2lDWBrSbeaINoFbAi69JvqPWbmvHQtdc31QUbWMytJ05kn4nVbMHs+MMWLcprdcxuR9deSzvIygW5rn4MFZDIXyEvN7jNc29Tr4ptVVSSQozaX4XHbWl2YgAcFZtp48xe1vtEalbgoHAAWrXclehrWjQWWqTEKAGvoeH/ABWwRuOll7E0S+0zX5L1hdqoGsGHDUdn+dNWmF1k9BJnAu07j84hZSUshF7KbgmVxmUgjrFfSYZWysD2G4Kr3Nc02cLFbK2LFJbH+a+nJ+I1EWNheDQeaj+4KInqIsEURcw+EvdhkXloLiJSWeNeCs3FwB0Hp6qqqqkDXGVo33VdigmmIkcS6wt4BVPYU7MCSyhVPC9ujj/zVNVNG1tSuVrGDYNJJ6X8v8KwJY9Pk7eHq0qsLXX2VUI265tDwXiHaKFGAjLHoYgjp4C9vdWf6d1wSdPzkrBhjjhyOY27uN729NfQ+IWcFh5ZOOVNL21bTp1FrdHAGvXuiZqNfT5arOkw8VL+7ivfroProrBHEyKts3NtYvfq8lh6qrXyZnG4HkvplFhdPC1oJzEddB0A2CZcItnlewJAt5dBr1nqrSGyHRgVgC53ssCawm03jm1A5FyACLXDHr1v0Wq6wfEP0gyuNwdx9R+bLmamWpiqiJW/yzYNOgsevE+KtIYdddy17XtDmm4K3nRJbb+bXz0H48dZIiHwqXzMP356In6IiiLXLEGFiP8Abt8taKmmjqIzHILgrJri03Cq02HKPKJWUA6odBp6vJfWvnmI0MlHI1gaSOfMLTRVc0U0hqpBa4yg6aa8/uVTd9MdLFGnJki51dTwtw1B6ddOypGGwxyPOYbcD9l3mCimqnF9w4cNj+WUDht7pg8Zc3Re+AsC/l/2tVg7DYsrg0WJ26K3kwiEtcGaE7dFbNhbfOMYqsbKq25xcHU9FreX1VUVVH+mbmLgSeioqygFG3MXAk8LK0RxtoDJlsTYc27DTrqsJbqQ2/0XL1gD5WZZMvG2mvTXX0VO3ux3JtblJYi1+eLleJ5pW+h7RrVzh8Wdt8odbhx8b/RdbhkHeNvla4DhsfG/0KhNxVDzSMxYuq6HN0cDccT0VMxMlsQa3YlWWMXZE1rbAE6iyvGxtoYuCX5QRcif0VLZrHgwJFr9ml6ywzE4KY5Rcg73tYdQFzVVBSzRfyyc446W8P3V7jcMAQbg8K7NrmvaHNNwVzhBBsUpsf5r6cn4jVkvFjYXg0Hmo/uCiJ6iIoi8ugIIIBBFiD0ii8K5FvnuDJHJymFUvGxvluOYePTbm8LeSqOta2n9smzT+W/dVE9BJn/lC4PwTW7my+TQCSRFa2uoLX7DrrpxvXNVdTnddgJUBlAGzHvpGs5atLh87JnH7PjYjkpVXhow4nytpfyDStUMz2j22+n7LXNQUjn56aVtrf1cT49fBLrhWDcm79HfFiANOgHgey3vra57S3MB5f4UEUp/UCmlkAAtxNh4f4UjjgxNiWLBrpY3A5pAzagEdNuJ9FRo3NAvoBx578OPmvqlEyKP3XZrgXueHQcPGwVI3jwssREsswWYnmqgYAC9rhhoDa569auqOSOQZY2+zzP2XW0Escn8uOP2OJNr+is25jvyJimFjwBJLEhiT0aKOok9FVuIBokEkf7afm1lQY7BBNmA90jUDTorRs/bQgkWF7lH0VmJ0PQNRciw41aYLiDox3cvu/L9vkuEdUNpphA25bp7ROovsPDr6qc20fk189B+PHXXKyWYfCpfMw/fnoifoiKIiiLRjMKsqlWAI7ah1tGyqiyO0PA8QfzdYvjZIMsgBHIqhb2Y4YeMwthy172CrdfKdOBv5a4dmGzRVJD32Leu46fmi6XBaCPQwODGjyXPIt38RKcwhyAjML80eQX1q2dWQRixfe3muxdiFPCMpfcjTmUxszaGJwl4xDcZrkFDfh1js8ta5oYKizi74/QrVUU9NV2kz8NNfoVf8AqYrLLd9VBVeFrdFxqOBqime+AmOw0468V8zxTs219YZZnk24Dh572481V/hJZ3MTZTkFwTfS5IsD22H11ZYOGtDm31Xe9n2sjDmX109FTsJiXRgY2ZT0WNquHsa8WcLhdBLFG8WeLhW3dXbGIeQRyKzqxPPIPNNr8bcKqa6lhDS9hAI4c1RYjSU7GZ4yARw5rpOyppIiAxujcVv3p6x/UVlg2MtgPcy+5wPI/ZchUtjlvl94fH84flpbY/zX05PxGruAQRcKrWNheDQeaj+4K9RPURFERRFrniDKVYXB4g63rB8bXtLSLgoQCLFc/302CykNEt7DvQLAjp6Qgt2g3rkZ6b9FLlefYPun6c7qlxWhY7LJE3X+qw2A4/sLFVBp05RcroFA4nMbgXHQQnZ014GOyG4Pw/yuZ7t2Q5mm58P3Kjts4kOTZ7dmYkGw0sBzV9OtSKeMtG355qVSxlg1H0+eqd2LvXLGAjlDGNAGU3XyZbfWa0VOHxyG4vf85q3pa6elPsHTlw+6sc22HnAEOEfEZuN1JUWOvOy5Tw4hq0U+FSuOht4fn0VrFjVTfNCDf4A9ALH1Ksmz9gTP8AOkxqbWUFbjX/AE37P0qlNwGc8h43K8a6tqHH9Q8hvJpA9bX0Pjfqm8XuZhpiDKGa2gAJUemxuTpxvVvSYQyDdxd6W/PNHUMLnZi3X5+KktqQhIUVdAssAAuTpy8fXVq1oaLBSmgNFgtkPhUvmYfvz1kvU/REURFERRFH7a2by0ZCsY5Lc1xa49YOlQqyiiqQC9oJbte9vA2INj4rXMJXRlsby09Pr0VUw4liDLiGzagEjXLfhfN0cNRXB18MbZyyNpaRwPhwt8OnEqLRzVeHN7ysOZjiLHNex67G3rZTKKR3xW3YLX+uqc67XXQPkaG5h80lisekTWWNix6gbf55KkRwPkF3OsFUYjjIpnd1kc53Cw0168fK6iMSzyjLLhs9zrzW1salxhsZuyS3oq2l7SYvERlgNxxs4LTgN0IjaaLDsWBvkZiADfouNfXVmxuIT/ywCQeNt/Mroz2txKpo7xMF9iCbHy01+ClzsTHubB4IF6wGduHVcD05qvqHs5RBgfVlznf2ggAf9tfPToqUHEKho7+TL0b9zf4Kd2Zu+kSkFmct3xOl/Vr9dbf9Co8+Ygm2wJ29LLOjo2UrHMab5tyd/VM7DQLCANAGcDyCRhVu1oaA0bBSmtDQANgs7C8Gg81H9wV6vU9REURFERRFpxMAdSp4GtFRTsnYWPFwVkx2U3XN9u/BtJLKXidFBPSthb0G5Poqkgo6ph7oi7Rs6+/luqmbDczi5rtzty8/2WzZ3wUJ+vnY9kYC/W17+oVZtoG29or1mGst7R9Fa9m7mYKA3TDoT1vzz/Ne1SWQRt2CmMpombBToQDQAAVuW6y9UXqKIkNt/Nr56D8eOiIh8Kl8zD9+eiJ+iIoiKIiiIoiR2ngi4zIQHHWOI6j6emqfFsKZWR5gPbG3Xp9lIglDfZeLgqOw2ypSxL5QCLcejstXORdm6mQDNZnxPw+6kzzwujyNunoNkhQAWJt5frJJP11bw9maYHNKS4+g9B91CjeImBjBoOZJPqU4mHUcAKuKfDqWn/22AfP1KxL3HcrbUxYooiKIktj/ADX05PxGoiicNLCiKi7R5qqFHPw3ACw/V0RbPjkX8S/nw35dER8ci/iX8+G/LoiPjkX8S/nw35dER8ci/iX8+G/Loiz8ci/iP8+G/Loix8ci/iX8+G/LoiPjkX8S/nw35dER8ci/iX8+G/LoiPjkX8S/nw35dER8ci/iX8+G/LoiPjkX8S/nw35dEWGlgcqG2hmAdGy58PqVcOBogOpA4GiKSxGzy0hkWWSMlVUhRGQQpYjvkY3556aIsfEJP3mb1QflURHxCT95m9UH5VER8Qk/eZvVB+VREfEJP3mb1QflURHxCT95m9UH5VER8Qk/eZvVB+VREfEJP3mb1QflURHxCT95m9UH5VER8Qk/eZvVB+VREfEJP3mb1QflURHxCT95m9UH5VER8Qk/eZvVB+VRExg8NyaBQS1rm7WuSSWJNgBxJ4AURaNheDQeaj+4KInqItWIxCRjM7Ko62IA+uvCQN16AXGw3UNJvfhbcxzJ/wCikg+RjZT6DUObEaeLd3oodfWxULsk5s7+22vPUcN9L2URi983N+TjVe1jc+oWF/X6arJsdG0TfX7D7qhm7SX0hZ5u+w+6jX2vJLcSTuNOAFh/Lx9NVU+K1cmxsOmn7qIzETU376oMenBul/EG/qmNh7bML2POQkA8b+Xp1/zyZUOIyQSZnklp3G/mFIoMS7qbuL5hewOuvzN+Wo43V8hlDAMpBBFwRXYse17Q5puCutc0tOU7r3WS8RREURFESW2/B5vNt9hoiNqahFuQGkAOUlTbU6EEEcOg0RRZkwt5RnxJMMixuA+LJDsFZQADzua6m63ABuaIpHuRH+1N/wDRP/fRFpgwULxiQNPlK5udNiFNuOqswYHsIvREthnwsnI5ZJzy6GSP5XEi6AKSTdub3y99biKIt20cPBAnKSPOFuq6TYliSzBVAVWJJLEDQdNEWcHhoJU5RJJil2F+XnFirFWBBcEEMGBB4EGiLdDs2J1DK8rKwBBGImIIIuCOfwIoi1RYXDtI8SyymSMKXUYie6h75b8/S+Um3vFEW5tlRgElprD/AM8/99ESmy0w+ITPE+IK2UgtJikuGUOCM7C4ysOHA3HEEURMT4CFLZpJRc2F8RPqbE2Az3JsDoOqiLMGzonVWVp7MARebEA2IuLguCD2EXoijd6sEIsLI8bzqwy2PLzdLqD+n1E0RQ778rh4YYkhZ5THGFBZAG5qjSzFh6QKrJMTYHODRe25/N1dUeDOnaHudZvE2OnqAPQlNtjsVMgzvyBP6MVrjXgWIOvXa1uiuaqe0M+azLW8LfVYtpIYnEXz+RA9L8OGuvEKGG7uZ2eWV5STpnsbD+tQJcVkeBpr5rTUUxkjEcZ7scS2+c229txcRwuRv0UimDVdFRbduv29lQXSk6lygswqBhLREHA6kvJJJ47g8Oq1SbLVhrp/66fbes/1JGgUCTsvBL75t/xFvmT8l6GyI9dCfKfdXhqnnVZjsph4B0cfP7WWnD8kj8la7izcLkg9OnADhr1VteJHN7wbbL2kw+nowIJYSQTo4tuHHfcXsR1ttdT2yNpIjMlxa4uFN8h7QOF+mrfBcSdTkRze47Ynn9v8q8qaZzmhwH7qyA126qlmiIoiKIktt+Dzebb7DREbS/VedX7DRFFYjdpi2MdJ2V8S6MulhGBFHE+UghszrGRmBBAItYgkkUZDuILMHOHayymJeQsivIQFZlzm4jjSJFUFbBSbkkZSJf8A6ClC5VxEYtG8aMImDIpQRJlIkGUpGZgtgBmlZ7EkgkW+DcZ0YFJkRNeYkQAszszoNbKhHIDmgX+LrfjRFLbQ3aEkeFgVhHBAysUjzKSUUiMKQ3NCvaTW5ui66G5FAf8AQExjKtiIixSRM4hYMA6CMEHlNGVGnt0Z5mcgkkEim9j7tNh8zK0RlyNHE/J2CIXzKgUNYIoEa5RxEa69AIoLbe5s0mJshDQuqkvIiPkaNJgmYFgZCZJuUtl4xAlrmiIwW5LuZnH/AG7FXiiuFMipySYdGzo5IsiysBc86bMdRaiJqDcZ1M7crDmkF4jyAth3VcsbxKW0KhcPqST8jpYEBSLTjPg/d1dRLCoZnYWiYlS0QhUqTIbMqmVg3HlHznpUkTE24ecIHlUqrWICFQ0YlWVY7BrBV5KCMDUBFe1i5YETG1dnHDbKMLMHZAuZgMoYmUEm1za5JPGiLEe78TRQ4hYlMvIx3NhfRALj/V0eSqLGsPknjzwnUbjn+6sqavlbH3Bd7P58FgEVwOql8F4kkVVLMbAakngB03rJrXOdYDVZNa5zrAarw2LjFruozC4uw18nXWXcyG9m7LIRSHZp06LYGFtNf61hbmtLHtfq03C1YW+rNmBbXKSDlsbWFhbt4ny6Vtkts21hxHH1W1/IW0480ltjGpAiztmsDlIWx0bpPXa19K30sJlcYhb/AAt9NA+Z5iFrn6JrA7PiivyaKpPEgAX48bVomnkl943WuWeWW2c3spLZ23OTlWGQWjewSToDfsN1X6D6OqutwHEQY+5kO23goU9FnjMrPeG46cx4cfXmrPXUKpRREURJbb8Hm8232GiI2l+q86v2GiKp43CYiXFLMqksmOEdiSBHAuHfU66hpGSQgWzfJj9EEEWraeAl+MsyLNyKNEjOqyZyWdppZY1As+oij0ByhntYXDEWNu4vFZsQCGUzYdI8KOdlE0kjKh1jssigxu3fWyMbgLoRS+9y4hmhOGDmSGSJyNVVwZFVwWykFeS5W4FyLqQCQtEULg8XjY+UKxzl5ZmYu0bNZTNyCABrBESICWwF7MosxDkkTS7Y2gHsYnKOTlIhu0as8hS+oBfJGAb2AadL6IxciT2bvJj3c/NuVjZ+SClS2UKjqLqSxjnZ1YKbqI1XV2oiZlx20w5IBMYYE/IknKFeVsui5rqIoxoCXkOi5CrEXvC7Q2nJEjMgikOWMryZYA5wXlNwpy8mrkKDzjIq3RgQSJ/dbFYuWYviBIiiBBkKBVzszOx1FywTk1uDa4fRdASK00RFEUHvt4FL9D8RaIntheDQeaj+4KIoTeiM4aNpkRpFGpVeK9Z1/R+zycOUxbAw6TvYtAfe+6uMPcKiQRPdlPAnj+/5uq3hN40mW4Rgp6yL+oHT1/0rn5KF0TrX1VNjuKDDKg0tQzNp/STx21LW79Cbc1qxGJRiCIxmAsGbnEdgvWbWvH9WnJchPj7f05ggjsDa+ZxdttodDbhe4HJPS7SWNFZjYWuQttLjier0VoEDnuIAXSQ4m3+QGklzh7jMutxxvaxvwG3NKYjejQ8lC7t1NZB6bm/1Vvjw6x/mPAHr+3xXSOqqKAN/VzCO4v8A3eV25hcbbqrybKkd1MrZ1vcgs1hzrnKOq3RcVZioja32BY+S0y9vcOZC9tPdrgNCGjXTmeINjcix28LY21yAAihbAC3QABbQVU/pwSS7VcVP2wmdYsZrfW+3XQa6nroksTiGc3bXs6PRW6NoZsqF+M1bqkVOezhtbYeXLmrpuxvAJfkpLhx3p6GFug3vcdv1611WD1pkZ3Uhu4bdQuvocThqmj2hnNyW2tb5g9NfEKyVdqyRREltvwebzbfYaIjaX6rzq/YaIoDH7dyzsySgQx3L2VCZSpWMxxX1dhI6K8l8qEqnfFjGReJd+lR8rRc1Wyu6uCqnlzDe9gWHNla9tORe9gL0Rbk3sDZGWDmPIkaSM2X5xA65gVzJmJjUAixZ1F9Rci17c3rOGxgQqXhCqjhRdhI4eRbacAqAHXQzxk2GtEXmbftEVHdAEaVo8wkDDMtlyrlBLOzCYKBo3ItqDpRFr2hvc7ARRryczSIurAhQ0pQGzAE82OdyLXRYmLWOhIt+0t5osPJJycAdyXW65VaSROTGXhcgtLHGGP6bAWsc1ETc28RbAy4hFyuC8cakg3kzmKMXse+fJbQjnXFxYkijNpbenw6ROzl7TxpOhVGZVaRYbARXsx5RZAt2Nly6k3BFM7r4+WcTSS5QvLyJEqjgsbGM3J1LZ1e/RcaXFmJFN0RFEUHvt4FL9D8RaIntheDQeaj+4KInSKIuY70bAXAyNMit8XkPeoLiJvJ+wevo4a6VzmJ0BAzM2/NPstuJ0n+uxCJ9hO33HH+sf2E33vtwPlqgrAgEG4IuDVBqDqvlM8EkEjopRZzTYjkQs14tSK9RFERXnBEHpPQASfIBc17qTZb6amkqZRFELuOwRhpoibtNGMpvrIAbgg3FjcEGxvWwd/G4FjTfgQF1mC9mcVbKKgwloH9wdrptYC+y6VsbayTCwa7AX8o6x/mldPheImpZkk0eN+vVdVJA5gDuB8vVSdW60JLbfg83m2+w0RG0v1XnV+w0RRR2hhYpJo+QEaJzZpckaxgcmJefqGyZCecVy3DC99KImcXtPAxsBJLhkYEWDNGCChCi1+BUsAOrN20RbBicGuQ5sOuVykZ5gs7EAqp6GJZRYcSw66ItmGGFnzughlJADsoRrgqrqGI4gqY2APRlPVRFDx7ZwrKz/FrZXkjkzLACh5QRFXu+nKFswF+cuvSLkTeJ2ng1eMWiY58pZeTtFycZmu5JGUKmotqMwIFjeiLwdtQGHEYnkGIjkymyxs0zRkBTHZjm51gtyCCLaUReDtnBMywZEMfJpNmZUESCRssd81ue5Y2CgnXW1xci3wbU2eubJJhlypmbKUFkFnubcFHKK1+HygPTRF6i21g4gqo8KRMrvnVo1QZHWJr6g3zsFuAQCpBINgSJqHbuGeQRriImkPBA6lv0ugG/6L//AJPVRFI0RQe+3gUv0PxFoie2F4NB5qP7goieoi14iBXUo4DKwsQeBFeOaHCxRc12tsH4m2RAeSNyh1PlB7RXIYnSvhlufdOy47tO+qnq++nN7gAGwGg52A131OtvghVYuaRXqIoiyikmwFya84LNjHPcGtFydlB7c2wEskTAvqH00XoAHWePZU+mpiSXPFhwX13sx2AYWCoxEG5sWtBtbxI15bEKsE3qyX1lrQ1uUbBTm7kio4kjlMc62Kk2Ck9Vr84HgR21okkkYQ4DTpuuL7T1uKU5FqdslOfey5i+wFydgG23G+2p1Xbd29tLiosw5rrpInSre48R2Gr+kqROy/H8/PguWliDQ1zDmY4XaRsQfqNiOBBCZ234PN5tvsNSlpRtL9V51fsNEUbjN1klbM0019RxTgZlnKnmajMgAv3qkgWvRFr2bu1DhEctNIwZGTPMyc3O7SSEHKBmd3zG97kLawAFEXkbvwYZ45I2GZVjjjWWQWOQMgIZlZs+SRxcamwGgoia3a2EcIhjErMgRFW+Xiq2LaKLXGUZdQBGDxZqIldobpRSYVoJZpeTMzTyPmRWYljJqwXQKxUgixAjUXsCCRaMTuxhpHh/7hgVF0VGiGb5VJ2NsnPDNFHfjovabkUnhd31SFIeVkKqzMScmZy2YkuQg1zOXuLEtxuLgkUSdwIRbk5p0Cxcmiqyc0ZJEurMhYN8q5zXJvrRFHR7oyxwxh3iEjyhW+UARYzKspSH5EXZhHDGQQNIwRY6Eimv+i4boTJKQuQlTks7JI0+Z+Zcs0zco2tiVGliwJEtu1ui2GxAdijIiMqksxe9kjViAqoGMSAMSGa+gIXm0RW+iKD328Cl+h+ItET2wvBoPNR/cFET1ERREttDBJMhRxcH1g9BHaK1TQsmYWPGhWmop2TxmOQaFc22rs98O5R/Qehh0Ef1HRXGVdI+nkynbgVwFZhs1PL3YBPKw3H5uofGTZgQjEsOIjK5vTe9qxijIN3D1ur3AsNfBUNfWwtax2xlDg3yHs5j05a20SuExbRi0quoH6Vs3rI91vsrdJEx5HdkH8/OK6HGMFo8Tex+GTRud/ZmDNNdmWBGtv6iTfbipXBYpWuyNccLr5L8fTUKSJzfZIXFVVBWYU4MqmFhcCRtflvrbVRG9m0InjWNSHkVtX42Fr2BGh1PX0H0TaKCVjy92jTsP2X2fsjgtVSxMlne69ibc78DxOXh46Kq1ZLul7jkI4X6Li5F7G/RXhAK1TRNlYWnjcbA7+Oiue7m3JQ/LRplcaG9wjrfVSek8baG3HpqKyT9JIHB2nLj+fnBfH8XoIuzxbEajNC43y6GQOsdQ3QZD/VqPMgLqEu0UxGDkkTxbAg8Qbag109POydmdq1xStkbcdOINri/C/Ap3aX6rzq/Ya3LYqtisBtKV3u5RXzrdJAAgaYKjoBqGSBc1jfM8r3sERSRajsraEoWOe5i5VWI5Rb5eWaVg+nOsFhjFjorMwF7IpFNvsxjPiTJEs6ThAuYrlWNUAMTKePP5RwQDflLEjKKIobE4LGwxB5JpGARZJCHPMcS8pIqqq3YCMsiIAcxsGtZSCJ3dXB4k4eRp2YmWJQqPJnschLm+Zgt2fIAGPNiUk3JsRI7Q2XiIMLhRmAkihyNLHzgknJchFlVh82HcuWawGS7EAmxFjZGHxskSMjyZXYuOUYqyETAENmZs4ESkLYlHZyTZSpBF72dsvaTMiyyNGl4yzLLmawzyyWvfvpGSKxvZI+JzaEWzaOBlxMrciZLQxLBHKzEEO8uSaQBuMkaIrBiupbQ9RF6xuyceS6RyuFzMokMuuRylmAt3yXle5tYqiLdSbETu7eAxcczNPI7RlGIDOrWZpCQtgP0YwmvAln6MoUistEUHvt4FL9D8RaIntheDQeaj+4KInqIiiIoijdv7GTFxZHGoIKm17Ea+kdYrVLCyVuVyXeNWOLXWIBG4uLaeRXPcbgDCcpFsuhGmh7Ow8QbcK4mqhkglMcup3vwI/NFw2N0M0MneveXh3Em5vyS1aFRryqgcBbpoSTuts1RLMQZHF1hYXN7AcB0SW0dlpLx0PWP818lSIql0fVdV2e7Y1mFOax3txf2ngOOXgCet0g+6bFCyOGtxvzbfbf0VIGINzWcLL6TRdv6eeF1RKwsa29x7xPh7o5ftut2yt0c5BZ76i4Hl6+P2VhNiFtGDXh/hQpO3k1aHNw6INH9zyNOuUX+J9Vc9nboFYysY1ANr3AudRqQSdb6jhWMdJXVLgSwgddPh+y5zEKH/U5TNWTXftdo9kbbNOh6kEcNOKmYNiNh8NMSwuyNmA4Hm2H+Wq9w/DZqeTO6TS2w29VsoIDTUwgcSbE25C54Dhfc76nc6Kc2l+q86v2GrpSVXNo78LC0oZUtG5UMZBYqsfKu5IB4KHUILtmABABzAiWwu+8jyyRrHGzZUCLymnKBUMwaSxUqrTRppreOXTmgEii330d5bpiRyZkIC3hHNedYYiGKNzAkWKnJ1JRlINu9Ip7czeuTG2+TQC8hZs2UhcwMQCG5JKOlz3psxBIK3Io6Df1ySIo1mDSEKTKosGnaKK2VO9Mcc099bRpmuw4EWMP8JQlQPHChLB7K02UnLYE2yHQmSBRa7MWbKGCgsRSUO+TEAPCI2A5STlHKKkOaW0l2XMSY4mfLluM6A21KkW/ZW8eIkmjhlwyRs8aS2ErMyowfNmBiFmV1VbXtzuINlJFaKIiiIoiKIoPfbwKX6H4i0RPbC8Gg81H9wURPURFERREURQO9ewDiY7xkLMo5jHgenK3Z9lRKujjqG+0NRssO4ppJA6eMPA0POx3t15Fc4SexKSApIpsytobj6u2uQnp3RvIsuSxTs1VQPMlOwviPuluptyI94EbG4tdSmC2XNKLxxsw6+A9Z0ryKlml0Ywn5eqp4MNqpxdjDbnsPipfDbnTHv2RB6WPu+urSHA5HavcB8Vb0/ZuV2srgPDUqewG68MY513J45uHqFWMeC0zdXAu8T9rK9pMIp6drm2zX3vY/RS2HwqILIiqOwAVZMiYz3WgKfHDHGLMaB4Bbq2Laktt+Dzebb7DREbS/VedX7DRE5loiLURGWiIAoiLURL43AJKoVwbA3FmZTfhxUg9JoizgcFHDGkUShY0UKqjoUCwGutEXqDDKhYgG7G5JJJ6TbU6AXNlGgubDWiLdREURFERRFB77eBS/Q/EWiLmOz9r4gRRgTygZF/WN+yO2iJjuziPHze0b30RHdnEePm9o3voiO7OI8fN7RvfREd2cR4+b2je+iI7s4jx83tG99EWk7QlZ7mWQm3Eux6u2tfdtLr21WAY3MXW1W7uziPHze0b31sWaO7OI8fN7RvfREd2cR4+b2je+iI7s4jx83tG99ER3ZxHj5vaN76IgbWnYgNNKQSAQXYggkAgi+ooiv+/szJhcyMVYSJYqSCOdbQiiKgd2cR4+b2je+iI7s4jx83tG99ER3ZxHj5vaN76IjuziPHze0b30RHdnEePm9o3voiO7OI8fN7RvfREd2cR4+b2je+iI7s4jx83tG99ER3ZxHj5vaN76IjuziPHze0b30RHdnEePm9o3voiO7OI8fN7RvfRFH7e2tOYHBmlI5uhdv2h20Rf/2Q==">
            <a:hlinkClick r:id="rId6"/>
          </p:cNvPr>
          <p:cNvSpPr>
            <a:spLocks noChangeAspect="1" noChangeArrowheads="1"/>
          </p:cNvSpPr>
          <p:nvPr/>
        </p:nvSpPr>
        <p:spPr bwMode="auto">
          <a:xfrm>
            <a:off x="4052888" y="-1636234"/>
            <a:ext cx="3324225" cy="3609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AU"/>
          </a:p>
        </p:txBody>
      </p:sp>
      <p:sp>
        <p:nvSpPr>
          <p:cNvPr id="11" name="TextBox 10"/>
          <p:cNvSpPr txBox="1"/>
          <p:nvPr/>
        </p:nvSpPr>
        <p:spPr>
          <a:xfrm flipH="1">
            <a:off x="3533774" y="1130299"/>
            <a:ext cx="3305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600" dirty="0" smtClean="0"/>
              <a:t>No Till Farming</a:t>
            </a:r>
            <a:endParaRPr lang="en-AU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5376863" y="2152443"/>
            <a:ext cx="4610099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/>
              <a:t>Clear need</a:t>
            </a:r>
          </a:p>
          <a:p>
            <a:r>
              <a:rPr lang="en-AU" sz="2800" dirty="0" smtClean="0"/>
              <a:t>Visual</a:t>
            </a:r>
          </a:p>
          <a:p>
            <a:r>
              <a:rPr lang="en-AU" sz="2800" dirty="0" smtClean="0"/>
              <a:t>Measurable</a:t>
            </a:r>
          </a:p>
          <a:p>
            <a:r>
              <a:rPr lang="en-AU" sz="2800" dirty="0" smtClean="0"/>
              <a:t>Clear economic benefit</a:t>
            </a:r>
          </a:p>
          <a:p>
            <a:r>
              <a:rPr lang="en-AU" sz="2800" dirty="0" smtClean="0"/>
              <a:t>Champions</a:t>
            </a:r>
          </a:p>
          <a:p>
            <a:r>
              <a:rPr lang="en-AU" sz="2800" dirty="0" smtClean="0"/>
              <a:t>Supported by industry</a:t>
            </a:r>
          </a:p>
          <a:p>
            <a:r>
              <a:rPr lang="en-AU" sz="2800" dirty="0" smtClean="0"/>
              <a:t>Benefits validated by science</a:t>
            </a:r>
          </a:p>
          <a:p>
            <a:r>
              <a:rPr lang="en-AU" sz="2800" dirty="0" smtClean="0"/>
              <a:t>Wide Spread Adoption</a:t>
            </a:r>
          </a:p>
        </p:txBody>
      </p:sp>
    </p:spTree>
    <p:extLst>
      <p:ext uri="{BB962C8B-B14F-4D97-AF65-F5344CB8AC3E}">
        <p14:creationId xmlns:p14="http://schemas.microsoft.com/office/powerpoint/2010/main" val="2863648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21593" y="171450"/>
            <a:ext cx="8353425" cy="814388"/>
          </a:xfrm>
        </p:spPr>
        <p:txBody>
          <a:bodyPr>
            <a:normAutofit fontScale="90000"/>
          </a:bodyPr>
          <a:lstStyle/>
          <a:p>
            <a:r>
              <a:rPr lang="en-AU" sz="5400" b="1" u="sng" dirty="0" smtClean="0"/>
              <a:t>The Tale of Two technologies</a:t>
            </a:r>
            <a:endParaRPr lang="en-AU" sz="5400" b="1" u="sn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123950"/>
            <a:ext cx="7239000" cy="609600"/>
          </a:xfrm>
        </p:spPr>
        <p:txBody>
          <a:bodyPr>
            <a:normAutofit/>
          </a:bodyPr>
          <a:lstStyle/>
          <a:p>
            <a:r>
              <a:rPr lang="en-AU" sz="3600" dirty="0" smtClean="0"/>
              <a:t>Precision Agriculture</a:t>
            </a:r>
            <a:endParaRPr lang="en-AU" sz="36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0575"/>
            <a:ext cx="30257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6509" y="4977245"/>
            <a:ext cx="1895491" cy="202651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2" y="1990725"/>
            <a:ext cx="4208977" cy="312261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 flipH="1">
            <a:off x="4941569" y="1990725"/>
            <a:ext cx="706945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Non Visual</a:t>
            </a:r>
          </a:p>
          <a:p>
            <a:r>
              <a:rPr lang="en-AU" sz="2000" dirty="0" smtClean="0"/>
              <a:t>Incremental gains</a:t>
            </a:r>
          </a:p>
          <a:p>
            <a:r>
              <a:rPr lang="en-AU" sz="2000" dirty="0" smtClean="0"/>
              <a:t>Unclear </a:t>
            </a:r>
            <a:r>
              <a:rPr lang="en-AU" sz="2000" dirty="0"/>
              <a:t>e</a:t>
            </a:r>
            <a:r>
              <a:rPr lang="en-AU" sz="2000" dirty="0" smtClean="0"/>
              <a:t>conomic benefit</a:t>
            </a:r>
          </a:p>
          <a:p>
            <a:r>
              <a:rPr lang="en-AU" sz="2000" dirty="0" smtClean="0"/>
              <a:t>Complex interactions, NDVI, Yield, P replacement, EM 38, soil test </a:t>
            </a:r>
          </a:p>
          <a:p>
            <a:r>
              <a:rPr lang="en-AU" sz="2000" dirty="0" smtClean="0"/>
              <a:t>Low level of farmer confidence</a:t>
            </a:r>
          </a:p>
          <a:p>
            <a:r>
              <a:rPr lang="en-AU" sz="2000" dirty="0" smtClean="0"/>
              <a:t>Lack of support mechanisms</a:t>
            </a:r>
          </a:p>
          <a:p>
            <a:r>
              <a:rPr lang="en-AU" sz="2000" dirty="0" smtClean="0"/>
              <a:t>Farmers working in isolation- low level of peer info exchange</a:t>
            </a:r>
          </a:p>
          <a:p>
            <a:r>
              <a:rPr lang="en-AU" sz="2000" dirty="0" smtClean="0"/>
              <a:t>Incompatibility of hardware</a:t>
            </a:r>
          </a:p>
          <a:p>
            <a:r>
              <a:rPr lang="en-AU" sz="2000" dirty="0" smtClean="0"/>
              <a:t>No champions for technology</a:t>
            </a:r>
          </a:p>
          <a:p>
            <a:r>
              <a:rPr lang="en-AU" sz="2000" dirty="0" smtClean="0"/>
              <a:t>Science or industry rather than farmer driven</a:t>
            </a:r>
          </a:p>
          <a:p>
            <a:r>
              <a:rPr lang="en-AU" sz="2000" dirty="0" smtClean="0"/>
              <a:t>Low level of adoption</a:t>
            </a:r>
          </a:p>
          <a:p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180266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8324850" cy="733714"/>
          </a:xfrm>
        </p:spPr>
        <p:txBody>
          <a:bodyPr>
            <a:normAutofit/>
          </a:bodyPr>
          <a:lstStyle/>
          <a:p>
            <a:r>
              <a:rPr lang="en-AU" sz="4400" b="1" u="sng" dirty="0" smtClean="0"/>
              <a:t>Where to in the Future</a:t>
            </a:r>
            <a:endParaRPr lang="en-AU" sz="4400" b="1" u="sn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81075" y="2000250"/>
            <a:ext cx="9686925" cy="3257550"/>
          </a:xfrm>
        </p:spPr>
        <p:txBody>
          <a:bodyPr>
            <a:normAutofit fontScale="92500"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AU" sz="3200" dirty="0" smtClean="0"/>
              <a:t>Information sharing facilitated by consultants and agronomists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AU" sz="3200" dirty="0" smtClean="0"/>
              <a:t>Well targeted RD &amp;E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AU" sz="3200" dirty="0" smtClean="0"/>
              <a:t>Business Discussion Groups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AU" sz="3200" dirty="0" smtClean="0"/>
              <a:t>Consolidated benchmarking on </a:t>
            </a:r>
            <a:r>
              <a:rPr lang="en-AU" sz="3200" dirty="0" err="1" smtClean="0"/>
              <a:t>agzone</a:t>
            </a:r>
            <a:r>
              <a:rPr lang="en-AU" sz="3200" dirty="0" smtClean="0"/>
              <a:t> level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n-AU" sz="3200" dirty="0" smtClean="0"/>
              <a:t>Greater support for Grower Groups to facilitate extension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0575"/>
            <a:ext cx="30257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6509" y="4977245"/>
            <a:ext cx="1895491" cy="202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341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66713" y="-504825"/>
            <a:ext cx="12411075" cy="695325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43596"/>
            <a:ext cx="30257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6509" y="4879109"/>
            <a:ext cx="1895491" cy="202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0334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8864" y="1959429"/>
            <a:ext cx="6220407" cy="466530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157104" y="317239"/>
            <a:ext cx="794346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400" b="1" u="sng" dirty="0" smtClean="0"/>
              <a:t>Thanks  to Nuffield Australia and GRDC</a:t>
            </a:r>
            <a:endParaRPr lang="en-AU" sz="4400" b="1" u="sn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6509" y="4831484"/>
            <a:ext cx="1895491" cy="20265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0575"/>
            <a:ext cx="30257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068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0575"/>
            <a:ext cx="30257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6509" y="4977245"/>
            <a:ext cx="1895491" cy="2026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16847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Holden field walk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11125" y="1704976"/>
            <a:ext cx="5280025" cy="353169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86425"/>
            <a:ext cx="30257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1259" y="4831484"/>
            <a:ext cx="1895491" cy="2026516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411866" y="663508"/>
            <a:ext cx="4056239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4400" b="1" u="sng" dirty="0" smtClean="0"/>
              <a:t>Why This Topic ?</a:t>
            </a:r>
            <a:endParaRPr lang="en-AU" sz="4400" b="1" u="sng" dirty="0"/>
          </a:p>
        </p:txBody>
      </p:sp>
      <p:sp>
        <p:nvSpPr>
          <p:cNvPr id="5" name="TextBox 4"/>
          <p:cNvSpPr txBox="1"/>
          <p:nvPr/>
        </p:nvSpPr>
        <p:spPr>
          <a:xfrm>
            <a:off x="5760720" y="2020824"/>
            <a:ext cx="50383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/>
              <a:t>History of industry Involvement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/>
              <a:t>Frustration at lack of adoption of practice change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/>
              <a:t>Questioning of extension effectiveness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/>
              <a:t>Declining public investment in Ag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/>
              <a:t>Changing face of extension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dirty="0" smtClean="0"/>
              <a:t>Declining TFP growth</a:t>
            </a:r>
          </a:p>
        </p:txBody>
      </p:sp>
    </p:spTree>
    <p:extLst>
      <p:ext uri="{BB962C8B-B14F-4D97-AF65-F5344CB8AC3E}">
        <p14:creationId xmlns:p14="http://schemas.microsoft.com/office/powerpoint/2010/main" val="1611872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9846" y="0"/>
            <a:ext cx="10624226" cy="1667956"/>
          </a:xfrm>
        </p:spPr>
        <p:txBody>
          <a:bodyPr/>
          <a:lstStyle/>
          <a:p>
            <a:pPr algn="ctr"/>
            <a:r>
              <a:rPr lang="en-AU" b="1" u="sng" dirty="0" smtClean="0"/>
              <a:t>Where did I go, what did I see?</a:t>
            </a:r>
            <a:endParaRPr lang="en-AU" b="1" u="sng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33" y="5661498"/>
            <a:ext cx="3227121" cy="105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67554"/>
            <a:ext cx="1581150" cy="169044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140209" y="1220560"/>
            <a:ext cx="7207551" cy="59093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 smtClean="0"/>
              <a:t>New Zealand-   Dairy and Kiwi fruit industry</a:t>
            </a:r>
          </a:p>
          <a:p>
            <a:r>
              <a:rPr lang="en-AU" sz="2400" dirty="0" smtClean="0"/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 smtClean="0"/>
              <a:t>Brazil –               EMBRAPA  </a:t>
            </a:r>
          </a:p>
          <a:p>
            <a:pPr lvl="4"/>
            <a:r>
              <a:rPr lang="en-AU" sz="2400" dirty="0" smtClean="0"/>
              <a:t>      Large Co-operatives</a:t>
            </a:r>
          </a:p>
          <a:p>
            <a:pPr lvl="4"/>
            <a:endParaRPr lang="en-AU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 smtClean="0"/>
              <a:t>Argentina –        CREA, collaborative learning                 </a:t>
            </a:r>
          </a:p>
          <a:p>
            <a:pPr lvl="2"/>
            <a:endParaRPr lang="en-AU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 smtClean="0"/>
              <a:t>USA-                     Land Grant Universities/Extension </a:t>
            </a:r>
            <a:endParaRPr lang="en-AU" sz="2400" dirty="0"/>
          </a:p>
          <a:p>
            <a:r>
              <a:rPr lang="en-AU" sz="2400" dirty="0" smtClean="0"/>
              <a:t>                                  Philanthropic Foundations</a:t>
            </a:r>
          </a:p>
          <a:p>
            <a:r>
              <a:rPr lang="en-AU" sz="2400" dirty="0"/>
              <a:t> </a:t>
            </a:r>
            <a:r>
              <a:rPr lang="en-AU" sz="2400" dirty="0" smtClean="0"/>
              <a:t>                                 Monsanto</a:t>
            </a:r>
          </a:p>
          <a:p>
            <a:endParaRPr lang="en-AU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 smtClean="0"/>
              <a:t>Canada-               Grower Groups</a:t>
            </a:r>
          </a:p>
          <a:p>
            <a:r>
              <a:rPr lang="en-AU" sz="2400" dirty="0"/>
              <a:t> </a:t>
            </a:r>
            <a:r>
              <a:rPr lang="en-AU" sz="2400" dirty="0" smtClean="0"/>
              <a:t>                                 Private agronomists </a:t>
            </a:r>
          </a:p>
          <a:p>
            <a:r>
              <a:rPr lang="en-AU" sz="2400" dirty="0"/>
              <a:t> </a:t>
            </a:r>
            <a:r>
              <a:rPr lang="en-AU" sz="2400" dirty="0" smtClean="0"/>
              <a:t>                                 Large private consultancy</a:t>
            </a:r>
          </a:p>
          <a:p>
            <a:pPr lvl="4"/>
            <a:endParaRPr lang="en-AU" sz="2400" dirty="0" smtClean="0"/>
          </a:p>
          <a:p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35075626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pPr algn="ctr"/>
            <a:r>
              <a:rPr lang="en-AU" b="1" u="sng" dirty="0" smtClean="0"/>
              <a:t>More on where I went, What I saw</a:t>
            </a:r>
            <a:endParaRPr lang="en-AU" b="1" u="sng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176" y="5707217"/>
            <a:ext cx="3025833" cy="9850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67554"/>
            <a:ext cx="1581150" cy="16904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81303" y="1651777"/>
            <a:ext cx="7831439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800" dirty="0" smtClean="0"/>
              <a:t>UK                    HGCA monitor farms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800" dirty="0" smtClean="0"/>
              <a:t>Ireland             Dairy discussion groups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800" dirty="0" smtClean="0"/>
              <a:t>Denmark         Privatised government RD and 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800" dirty="0" smtClean="0"/>
              <a:t>Netherlands    Science of extension and innovation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295835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b="1" u="sng" dirty="0" smtClean="0"/>
              <a:t>Points of Note</a:t>
            </a:r>
            <a:endParaRPr lang="en-AU" b="1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New Zealand- levy based</a:t>
            </a:r>
          </a:p>
          <a:p>
            <a:pPr marL="0" indent="0">
              <a:buNone/>
            </a:pPr>
            <a:r>
              <a:rPr lang="en-AU" dirty="0"/>
              <a:t>	</a:t>
            </a:r>
            <a:r>
              <a:rPr lang="en-AU" dirty="0" smtClean="0"/>
              <a:t>	-Well resourced</a:t>
            </a:r>
          </a:p>
          <a:p>
            <a:pPr marL="0" indent="0">
              <a:buNone/>
            </a:pPr>
            <a:r>
              <a:rPr lang="en-AU" dirty="0"/>
              <a:t>	</a:t>
            </a:r>
            <a:r>
              <a:rPr lang="en-AU" dirty="0" smtClean="0"/>
              <a:t>	-Strong </a:t>
            </a:r>
            <a:r>
              <a:rPr lang="en-AU" dirty="0"/>
              <a:t>e</a:t>
            </a:r>
            <a:r>
              <a:rPr lang="en-AU" dirty="0" smtClean="0"/>
              <a:t>xtension focus</a:t>
            </a:r>
          </a:p>
          <a:p>
            <a:pPr marL="0" indent="0">
              <a:buNone/>
            </a:pPr>
            <a:r>
              <a:rPr lang="en-AU" dirty="0"/>
              <a:t>	</a:t>
            </a:r>
            <a:r>
              <a:rPr lang="en-AU" dirty="0" smtClean="0"/>
              <a:t>	-Use of peer learning, monitor and demonstration farms</a:t>
            </a:r>
          </a:p>
          <a:p>
            <a:pPr marL="0" indent="0">
              <a:buNone/>
            </a:pPr>
            <a:r>
              <a:rPr lang="en-AU" dirty="0"/>
              <a:t>	</a:t>
            </a:r>
            <a:r>
              <a:rPr lang="en-AU" dirty="0" smtClean="0"/>
              <a:t>	-Discussion groups</a:t>
            </a:r>
            <a:endParaRPr lang="en-AU" dirty="0"/>
          </a:p>
          <a:p>
            <a:pPr marL="0" indent="0">
              <a:buNone/>
            </a:pPr>
            <a:r>
              <a:rPr lang="en-AU" dirty="0" smtClean="0"/>
              <a:t>Argentina – AACREA dynamic self supporting research and extension</a:t>
            </a:r>
          </a:p>
          <a:p>
            <a:pPr marL="0" indent="0">
              <a:buNone/>
            </a:pPr>
            <a:r>
              <a:rPr lang="en-AU" dirty="0" smtClean="0"/>
              <a:t>Ireland and UK- Strong growth in use of peer learning</a:t>
            </a:r>
          </a:p>
          <a:p>
            <a:pPr marL="0" indent="0">
              <a:buNone/>
            </a:pPr>
            <a:r>
              <a:rPr lang="en-AU" dirty="0"/>
              <a:t>	</a:t>
            </a:r>
            <a:r>
              <a:rPr lang="en-AU" dirty="0" smtClean="0"/>
              <a:t>	    - Discussion groups and monitor farms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633977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b="1" u="sng" dirty="0" smtClean="0"/>
              <a:t>Worldwide Trends</a:t>
            </a:r>
            <a:endParaRPr lang="en-AU" b="1" u="sng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33" y="5661498"/>
            <a:ext cx="3227121" cy="105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15600" y="5167554"/>
            <a:ext cx="1581150" cy="169044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303749" y="2051449"/>
            <a:ext cx="8700010" cy="3539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3200" dirty="0" smtClean="0"/>
              <a:t>Governments cutting back funding of RD and 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3200" dirty="0" smtClean="0"/>
              <a:t>Move to levy based funding models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3200" dirty="0" smtClean="0"/>
              <a:t>User pays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3200" dirty="0" smtClean="0"/>
              <a:t>Private RD and E filling some of the gaps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3200" dirty="0" smtClean="0"/>
              <a:t>Less co-ordinated extension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3200" dirty="0" smtClean="0"/>
              <a:t>Information overload</a:t>
            </a:r>
          </a:p>
          <a:p>
            <a:r>
              <a:rPr lang="en-AU" sz="3200" b="1" dirty="0" smtClean="0"/>
              <a:t>Trend to Collaborative learning and benchmarking</a:t>
            </a:r>
            <a:endParaRPr lang="en-AU" sz="3200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8923293" y="6712084"/>
            <a:ext cx="81278" cy="45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8513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AU" b="1" dirty="0" smtClean="0"/>
              <a:t> Dairy Discussion Groups Ireland</a:t>
            </a:r>
            <a:endParaRPr lang="en-AU" b="1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835621"/>
            <a:ext cx="4486275" cy="3364706"/>
          </a:xfrm>
          <a:prstGeom prst="rect">
            <a:avLst/>
          </a:prstGeom>
        </p:spPr>
      </p:pic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57979" y="1835621"/>
            <a:ext cx="4486275" cy="3364706"/>
          </a:xfr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6509" y="4831484"/>
            <a:ext cx="1895491" cy="2026516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0575"/>
            <a:ext cx="30257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63562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5646" y="2885317"/>
            <a:ext cx="8688704" cy="29594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43019" y="0"/>
            <a:ext cx="8269505" cy="29111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6509" y="4831484"/>
            <a:ext cx="1895491" cy="202651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0575"/>
            <a:ext cx="30257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25450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282" y="1916816"/>
            <a:ext cx="12131935" cy="281691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6509" y="4831484"/>
            <a:ext cx="1895491" cy="202651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870575"/>
            <a:ext cx="3025775" cy="987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561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650</TotalTime>
  <Words>673</Words>
  <Application>Microsoft Office PowerPoint</Application>
  <PresentationFormat>Widescreen</PresentationFormat>
  <Paragraphs>158</Paragraphs>
  <Slides>18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Utilising Peer Learning and Benchmarking to Drive Practice Change</vt:lpstr>
      <vt:lpstr>PowerPoint Presentation</vt:lpstr>
      <vt:lpstr>Where did I go, what did I see?</vt:lpstr>
      <vt:lpstr>More on where I went, What I saw</vt:lpstr>
      <vt:lpstr>Points of Note</vt:lpstr>
      <vt:lpstr>Worldwide Trends</vt:lpstr>
      <vt:lpstr> Dairy Discussion Groups Ireland</vt:lpstr>
      <vt:lpstr>PowerPoint Presentation</vt:lpstr>
      <vt:lpstr>PowerPoint Presentation</vt:lpstr>
      <vt:lpstr>Benchmarking</vt:lpstr>
      <vt:lpstr>A Quick Case Study</vt:lpstr>
      <vt:lpstr>What Farmers Need For Adoption </vt:lpstr>
      <vt:lpstr>The Tale of Two Technologies</vt:lpstr>
      <vt:lpstr>The Tale of Two technologies</vt:lpstr>
      <vt:lpstr>Where to in the Future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Utilising Peer Learning and Benchmarking to Drive Practice Change</dc:title>
  <dc:creator>Reichstein</dc:creator>
  <cp:lastModifiedBy>Doug Wiles</cp:lastModifiedBy>
  <cp:revision>24</cp:revision>
  <cp:lastPrinted>2015-08-18T07:00:18Z</cp:lastPrinted>
  <dcterms:created xsi:type="dcterms:W3CDTF">2015-08-11T00:22:23Z</dcterms:created>
  <dcterms:modified xsi:type="dcterms:W3CDTF">2015-10-15T22:51:44Z</dcterms:modified>
</cp:coreProperties>
</file>