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277" r:id="rId2"/>
    <p:sldId id="279" r:id="rId3"/>
    <p:sldId id="281" r:id="rId4"/>
    <p:sldId id="291" r:id="rId5"/>
    <p:sldId id="290" r:id="rId6"/>
    <p:sldId id="265" r:id="rId7"/>
    <p:sldId id="266" r:id="rId8"/>
    <p:sldId id="267" r:id="rId9"/>
    <p:sldId id="261" r:id="rId10"/>
    <p:sldId id="257" r:id="rId11"/>
    <p:sldId id="264" r:id="rId12"/>
    <p:sldId id="259" r:id="rId13"/>
    <p:sldId id="262" r:id="rId14"/>
    <p:sldId id="287" r:id="rId15"/>
    <p:sldId id="289" r:id="rId16"/>
    <p:sldId id="268" r:id="rId17"/>
    <p:sldId id="285" r:id="rId18"/>
    <p:sldId id="269" r:id="rId19"/>
    <p:sldId id="270" r:id="rId20"/>
    <p:sldId id="271" r:id="rId21"/>
    <p:sldId id="288" r:id="rId22"/>
    <p:sldId id="274" r:id="rId23"/>
    <p:sldId id="286" r:id="rId24"/>
    <p:sldId id="292" r:id="rId25"/>
    <p:sldId id="282" r:id="rId26"/>
    <p:sldId id="283" r:id="rId27"/>
    <p:sldId id="293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4" hiddenSlides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7" autoAdjust="0"/>
    <p:restoredTop sz="92018" autoAdjust="0"/>
  </p:normalViewPr>
  <p:slideViewPr>
    <p:cSldViewPr snapToGrid="0" snapToObjects="1">
      <p:cViewPr varScale="1">
        <p:scale>
          <a:sx n="103" d="100"/>
          <a:sy n="103" d="100"/>
        </p:scale>
        <p:origin x="1248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8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88" d="100"/>
          <a:sy n="88" d="100"/>
        </p:scale>
        <p:origin x="-2928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FB2879-D145-B043-8FD0-4FBAD940DF34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6C1486-D7C9-664B-A4E6-1707B0F094B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12899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138C1-A2F8-4146-8457-06CF35A96E34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00879-AE1B-FD40-AF9B-CDC3056AC6A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899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77324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Think where these</a:t>
            </a:r>
            <a:r>
              <a:rPr lang="en-US" baseline="0" dirty="0" smtClean="0"/>
              <a:t> technologies came from?  Mostly originating in science, often unexpected.</a:t>
            </a:r>
          </a:p>
          <a:p>
            <a:r>
              <a:rPr lang="en-US" baseline="0" dirty="0" smtClean="0"/>
              <a:t>Developed and adopted by farmers, built into practice and producing profit.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2145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Largely due to innovation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245015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25.4 kg in 1 bushel</a:t>
            </a:r>
          </a:p>
          <a:p>
            <a:r>
              <a:rPr lang="en-US" dirty="0" smtClean="0"/>
              <a:t>171.7 bushels/ac = 10.772 t/ha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03741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3-gene </a:t>
            </a:r>
            <a:r>
              <a:rPr lang="en-US" dirty="0" err="1" smtClean="0"/>
              <a:t>Bt</a:t>
            </a:r>
            <a:r>
              <a:rPr lang="en-US" dirty="0" smtClean="0"/>
              <a:t> cotton to be introduced 2015-2016 season.</a:t>
            </a:r>
          </a:p>
          <a:p>
            <a:r>
              <a:rPr lang="en-US" dirty="0" smtClean="0"/>
              <a:t>In adapted </a:t>
            </a:r>
            <a:r>
              <a:rPr lang="en-US" dirty="0" err="1" smtClean="0"/>
              <a:t>varieites</a:t>
            </a:r>
            <a:r>
              <a:rPr lang="en-US" dirty="0" smtClean="0"/>
              <a:t>.  Yield</a:t>
            </a:r>
            <a:r>
              <a:rPr lang="en-US" baseline="0" dirty="0" smtClean="0"/>
              <a:t> independent of GM traits but traits allow better management.</a:t>
            </a:r>
            <a:endParaRPr lang="en-US" dirty="0" smtClean="0"/>
          </a:p>
          <a:p>
            <a:r>
              <a:rPr lang="en-US" dirty="0" smtClean="0"/>
              <a:t>Lessons:  Local plant breeding essential; Combination of public sector innovation and commercial implementation;</a:t>
            </a:r>
            <a:r>
              <a:rPr lang="en-US" baseline="0" dirty="0" smtClean="0"/>
              <a:t> </a:t>
            </a:r>
            <a:r>
              <a:rPr lang="en-US" baseline="0" dirty="0" err="1" smtClean="0"/>
              <a:t>FibreMax</a:t>
            </a:r>
            <a:r>
              <a:rPr lang="en-US" baseline="0" dirty="0" smtClean="0"/>
              <a:t> varieties </a:t>
            </a:r>
            <a:r>
              <a:rPr lang="en-US" baseline="0" dirty="0" err="1" smtClean="0"/>
              <a:t>licenced</a:t>
            </a:r>
            <a:r>
              <a:rPr lang="en-US" baseline="0" dirty="0" smtClean="0"/>
              <a:t> through Bayer in US and very successful.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03890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60% of CRDC budget in early 1990s.  Two species of </a:t>
            </a:r>
            <a:r>
              <a:rPr lang="en-US" dirty="0" err="1" smtClean="0"/>
              <a:t>Helicoverpa</a:t>
            </a:r>
            <a:r>
              <a:rPr lang="en-US" dirty="0" smtClean="0"/>
              <a:t>.</a:t>
            </a:r>
          </a:p>
          <a:p>
            <a:r>
              <a:rPr lang="en-US" dirty="0" smtClean="0"/>
              <a:t>Lessons:  Resistance to insecticides</a:t>
            </a:r>
            <a:r>
              <a:rPr lang="en-US" baseline="0" dirty="0" smtClean="0"/>
              <a:t> inevitable.  Must have entomologists in the field.  Various ideas have merit.   Focus on innovation. Must have a mix of science (understanding) and practice.</a:t>
            </a:r>
          </a:p>
          <a:p>
            <a:r>
              <a:rPr lang="en-US" baseline="0" dirty="0" err="1" smtClean="0"/>
              <a:t>Trichogramma</a:t>
            </a:r>
            <a:r>
              <a:rPr lang="en-US" baseline="0" dirty="0" smtClean="0"/>
              <a:t>; Must have independent thought….chemical companies promoting </a:t>
            </a:r>
            <a:r>
              <a:rPr lang="en-US" baseline="0" dirty="0" err="1" smtClean="0"/>
              <a:t>pyrethroids</a:t>
            </a:r>
            <a:r>
              <a:rPr lang="en-US" baseline="0" dirty="0" smtClean="0"/>
              <a:t> led to their downfall.  DDT,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chlorflurazuron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(Helix);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baseline="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Endosulfan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impacted beef industry.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Grower commitment to TIMS….resistance management strategies.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21557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Beneficials</a:t>
            </a:r>
            <a:r>
              <a:rPr lang="en-US" dirty="0" smtClean="0"/>
              <a:t> </a:t>
            </a:r>
            <a:r>
              <a:rPr lang="en-US" dirty="0" err="1" smtClean="0"/>
              <a:t>severley</a:t>
            </a:r>
            <a:r>
              <a:rPr lang="en-US" dirty="0" smtClean="0"/>
              <a:t> impacted by broad-spectrum</a:t>
            </a:r>
            <a:r>
              <a:rPr lang="en-US" baseline="0" dirty="0" smtClean="0"/>
              <a:t> insecticides;  Once </a:t>
            </a:r>
            <a:r>
              <a:rPr lang="en-US" baseline="0" dirty="0" err="1" smtClean="0"/>
              <a:t>pyrethroid</a:t>
            </a:r>
            <a:r>
              <a:rPr lang="en-US" baseline="0" dirty="0" smtClean="0"/>
              <a:t> sprays used in vicinity…10 km, </a:t>
            </a:r>
            <a:r>
              <a:rPr lang="en-US" baseline="0" dirty="0" err="1" smtClean="0"/>
              <a:t>beneficials</a:t>
            </a:r>
            <a:r>
              <a:rPr lang="en-US" baseline="0" dirty="0" smtClean="0"/>
              <a:t> destroyed.</a:t>
            </a:r>
          </a:p>
          <a:p>
            <a:r>
              <a:rPr lang="en-US" baseline="0" dirty="0" smtClean="0"/>
              <a:t>Lessons:  Understanding of </a:t>
            </a:r>
            <a:r>
              <a:rPr lang="en-US" baseline="0" dirty="0" err="1" smtClean="0"/>
              <a:t>beneficials</a:t>
            </a:r>
            <a:r>
              <a:rPr lang="en-US" baseline="0" dirty="0" smtClean="0"/>
              <a:t> led to AWM.  All crops in farming system play a role.  Midge-resistant grain sorghum helped.  </a:t>
            </a:r>
            <a:r>
              <a:rPr lang="en-US" baseline="0" dirty="0" err="1" smtClean="0"/>
              <a:t>Vivus</a:t>
            </a:r>
            <a:r>
              <a:rPr lang="en-US" baseline="0" dirty="0" smtClean="0"/>
              <a:t> a side-benefit.  Serendipity. Close involvement of field entomologist with farmers and consultants.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8884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Induced pests; Honeydew a threat in market place.</a:t>
            </a:r>
          </a:p>
          <a:p>
            <a:r>
              <a:rPr lang="en-US" dirty="0" smtClean="0"/>
              <a:t>Lessons: must have season-long pest management perspective; White fly a relativel</a:t>
            </a:r>
            <a:r>
              <a:rPr lang="en-US" baseline="0" dirty="0" smtClean="0"/>
              <a:t>y new pest.  Again, must have dedicated entomologists and agronomists in the field.  Learn from overseas experience.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6244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8482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Cultivation and older herbicides</a:t>
            </a:r>
            <a:r>
              <a:rPr lang="en-US" baseline="0" dirty="0" smtClean="0"/>
              <a:t> caused yield reduction and reduced water use efficiency.</a:t>
            </a:r>
          </a:p>
          <a:p>
            <a:r>
              <a:rPr lang="en-US" baseline="0" dirty="0" smtClean="0"/>
              <a:t>Lessons:  Must have weed scientists active in field to identify problems before they are unmanageable.  Note Palmer Amaranth in US.  Our weed spectrum unique.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414489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Fusarium</a:t>
            </a:r>
            <a:r>
              <a:rPr lang="en-US" dirty="0" smtClean="0"/>
              <a:t> wilt a new disease for Australia. </a:t>
            </a:r>
          </a:p>
          <a:p>
            <a:r>
              <a:rPr lang="en-US" dirty="0" smtClean="0"/>
              <a:t>Lessons:</a:t>
            </a:r>
            <a:r>
              <a:rPr lang="en-US" baseline="0" dirty="0" smtClean="0"/>
              <a:t>  Use of DNA technology to understand origin of disease.  Range of solutions…come clean, go clean; seed treatment and clean seed; host plant resistance.  </a:t>
            </a:r>
          </a:p>
          <a:p>
            <a:r>
              <a:rPr lang="en-US" baseline="0" dirty="0" smtClean="0"/>
              <a:t>Desirable to have teams working together. Plant Pathologists, Extension Agronomists, Plant Breeders.</a:t>
            </a:r>
          </a:p>
          <a:p>
            <a:r>
              <a:rPr lang="en-US" baseline="0" dirty="0" smtClean="0"/>
              <a:t>Engage with consultants and farmers.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45649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364377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Lessons:  Not every region the same.  Local field work in Emerald revealed</a:t>
            </a:r>
            <a:r>
              <a:rPr lang="en-US" baseline="0" dirty="0" smtClean="0"/>
              <a:t> severe phosphorous deficiency despite soil tests similar to other regions.</a:t>
            </a:r>
          </a:p>
          <a:p>
            <a:r>
              <a:rPr lang="en-US" baseline="0" dirty="0" smtClean="0"/>
              <a:t>Must have agronomists in the field.  Simple experiments can reveal a lot.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5080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96941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Tennakoon</a:t>
            </a:r>
            <a:r>
              <a:rPr lang="en-US" dirty="0" smtClean="0"/>
              <a:t> and Milroy</a:t>
            </a:r>
            <a:r>
              <a:rPr lang="en-US" baseline="0" dirty="0" smtClean="0"/>
              <a:t> (2003) collated data from 200 </a:t>
            </a:r>
            <a:r>
              <a:rPr lang="en-US" baseline="0" dirty="0" err="1" smtClean="0"/>
              <a:t>fieldsfrom</a:t>
            </a:r>
            <a:r>
              <a:rPr lang="en-US" baseline="0" dirty="0" smtClean="0"/>
              <a:t> 25 growers in six regions. Calculated daily soil water balance.  Range of whole farm irrigation efficiency of 20 to 85%.  </a:t>
            </a:r>
          </a:p>
          <a:p>
            <a:r>
              <a:rPr lang="en-US" baseline="0" dirty="0" smtClean="0"/>
              <a:t>Montgomery and </a:t>
            </a:r>
            <a:r>
              <a:rPr lang="en-US" baseline="0" dirty="0" err="1" smtClean="0"/>
              <a:t>Silburn</a:t>
            </a:r>
            <a:r>
              <a:rPr lang="en-US" baseline="0" dirty="0" smtClean="0"/>
              <a:t> clearly established deep drainage as a loss.</a:t>
            </a:r>
          </a:p>
          <a:p>
            <a:r>
              <a:rPr lang="en-US" baseline="0" dirty="0" smtClean="0"/>
              <a:t>Lessons:  Farmers thought their irrigation efficiency was good and no need for research;  Simple but thorough analysis of farm data was instrumental in creating impetus.</a:t>
            </a:r>
          </a:p>
          <a:p>
            <a:r>
              <a:rPr lang="en-US" baseline="0" dirty="0" smtClean="0"/>
              <a:t>Scientists thought deep drainage was very low (few mm per day) but can be substantial.  Don</a:t>
            </a:r>
            <a:r>
              <a:rPr lang="fr-FR" baseline="0" dirty="0" smtClean="0"/>
              <a:t>’</a:t>
            </a:r>
            <a:r>
              <a:rPr lang="en-US" baseline="0" dirty="0" smtClean="0"/>
              <a:t>t hold to scientific ideas without questioning.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38958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Lessons:  Treat</a:t>
            </a:r>
            <a:r>
              <a:rPr lang="en-US" baseline="0" dirty="0" smtClean="0"/>
              <a:t> the farming system as a whole.</a:t>
            </a:r>
          </a:p>
          <a:p>
            <a:r>
              <a:rPr lang="en-US" baseline="0" dirty="0" smtClean="0"/>
              <a:t>Ideas from outside one industry can be very valuable.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5036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HVI has</a:t>
            </a:r>
            <a:r>
              <a:rPr lang="en-US" baseline="0" dirty="0" smtClean="0"/>
              <a:t> been technically feasible for 40 years and only now seems like being fully adopted.</a:t>
            </a:r>
          </a:p>
          <a:p>
            <a:r>
              <a:rPr lang="en-US" baseline="0" dirty="0" smtClean="0"/>
              <a:t>Lesson:  Cotton industry can also look to speed adoption.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263992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42976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Lessons:  Ideas</a:t>
            </a:r>
            <a:r>
              <a:rPr lang="en-US" baseline="0" dirty="0" smtClean="0"/>
              <a:t> built by people in teams;  Ideas best from innovative creative environment;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361994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Lesson:  Professionals everywhere should aspire to be accredited and to be the best they can be.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37512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89591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442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22962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Scientists</a:t>
            </a:r>
            <a:r>
              <a:rPr lang="en-US" baseline="0" dirty="0" smtClean="0"/>
              <a:t> from </a:t>
            </a:r>
            <a:r>
              <a:rPr lang="en-US" baseline="0" dirty="0" err="1" smtClean="0"/>
              <a:t>Ord</a:t>
            </a:r>
            <a:r>
              <a:rPr lang="en-US" baseline="0" dirty="0" smtClean="0"/>
              <a:t> transferred to </a:t>
            </a:r>
            <a:r>
              <a:rPr lang="en-US" baseline="0" dirty="0" err="1" smtClean="0"/>
              <a:t>Myall</a:t>
            </a:r>
            <a:r>
              <a:rPr lang="en-US" baseline="0" dirty="0" smtClean="0"/>
              <a:t> Vale.  They became instrumental in delivering innovation for following decades:  Norm Thompson; Brian Hearn.</a:t>
            </a:r>
          </a:p>
          <a:p>
            <a:r>
              <a:rPr lang="en-US" baseline="0" dirty="0" smtClean="0"/>
              <a:t>Australian scientists became world leaders in plant breeding and agronomy.  </a:t>
            </a:r>
          </a:p>
          <a:p>
            <a:r>
              <a:rPr lang="en-US" baseline="0" dirty="0" smtClean="0"/>
              <a:t>Lesson:  Focus on people, not projects and tightly defined milestones.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5203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Bt</a:t>
            </a:r>
            <a:r>
              <a:rPr lang="en-US" baseline="0" dirty="0" smtClean="0"/>
              <a:t> </a:t>
            </a:r>
            <a:r>
              <a:rPr lang="en-US" dirty="0" smtClean="0"/>
              <a:t>cotton will</a:t>
            </a:r>
            <a:r>
              <a:rPr lang="en-US" baseline="0" dirty="0" smtClean="0"/>
              <a:t> be 20 years old next year.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931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Current areas extending south and north with new technology.</a:t>
            </a:r>
          </a:p>
          <a:p>
            <a:r>
              <a:rPr lang="en-US" dirty="0" smtClean="0"/>
              <a:t>Cotton can produce</a:t>
            </a:r>
            <a:r>
              <a:rPr lang="en-US" baseline="0" dirty="0" smtClean="0"/>
              <a:t> excellent yields in the tropics (without a lot of insecticide) and in the </a:t>
            </a:r>
            <a:r>
              <a:rPr lang="en-US" baseline="0" dirty="0" err="1" smtClean="0"/>
              <a:t>Murrumbidgee</a:t>
            </a:r>
            <a:r>
              <a:rPr lang="en-US" baseline="0" dirty="0" smtClean="0"/>
              <a:t>. </a:t>
            </a:r>
          </a:p>
          <a:p>
            <a:r>
              <a:rPr lang="en-US" baseline="0" dirty="0" smtClean="0"/>
              <a:t>Lesson:  Don’t give up!  Cotton may still be part of the crop mix in northern Australia.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82194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World-leading</a:t>
            </a:r>
            <a:r>
              <a:rPr lang="en-US" baseline="0" dirty="0" smtClean="0"/>
              <a:t> yields (note mainly irrigated).  Fluctuations due to drought and bad insect years.  Individual crop yields in 2015 exceed 15 bales per hectare (around 3500 kg/ha).</a:t>
            </a:r>
          </a:p>
          <a:p>
            <a:r>
              <a:rPr lang="en-US" baseline="0" dirty="0" smtClean="0"/>
              <a:t>Physiological limit?  Maybe 20 bales per hectare (4500 kg/ha).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200879-AE1B-FD40-AF9B-CDC3056AC6A7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48116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D59A-2627-5B4D-A1D4-728F2ABA2A13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8AB16-FC60-8740-AAC2-D0511D812B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0878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D59A-2627-5B4D-A1D4-728F2ABA2A13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8AB16-FC60-8740-AAC2-D0511D812B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1577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D59A-2627-5B4D-A1D4-728F2ABA2A13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8AB16-FC60-8740-AAC2-D0511D812B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167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D59A-2627-5B4D-A1D4-728F2ABA2A13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8AB16-FC60-8740-AAC2-D0511D812B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9922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D59A-2627-5B4D-A1D4-728F2ABA2A13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8AB16-FC60-8740-AAC2-D0511D812B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74913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D59A-2627-5B4D-A1D4-728F2ABA2A13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8AB16-FC60-8740-AAC2-D0511D812B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590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D59A-2627-5B4D-A1D4-728F2ABA2A13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8AB16-FC60-8740-AAC2-D0511D812B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8562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D59A-2627-5B4D-A1D4-728F2ABA2A13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8AB16-FC60-8740-AAC2-D0511D812B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3634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D59A-2627-5B4D-A1D4-728F2ABA2A13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8AB16-FC60-8740-AAC2-D0511D812B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1251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D59A-2627-5B4D-A1D4-728F2ABA2A13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8AB16-FC60-8740-AAC2-D0511D812B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0081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6AD59A-2627-5B4D-A1D4-728F2ABA2A13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A8AB16-FC60-8740-AAC2-D0511D812B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714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6AD59A-2627-5B4D-A1D4-728F2ABA2A13}" type="datetimeFigureOut">
              <a:rPr lang="en-US" smtClean="0"/>
              <a:pPr/>
              <a:t>10/16/2015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A8AB16-FC60-8740-AAC2-D0511D812B1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058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979712" y="2852936"/>
            <a:ext cx="7164288" cy="4005064"/>
          </a:xfrm>
          <a:prstGeom prst="rect">
            <a:avLst/>
          </a:prstGeom>
          <a:solidFill>
            <a:srgbClr val="FFD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65897" y="404664"/>
            <a:ext cx="2795005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itle 1"/>
          <p:cNvSpPr txBox="1">
            <a:spLocks/>
          </p:cNvSpPr>
          <p:nvPr/>
        </p:nvSpPr>
        <p:spPr>
          <a:xfrm>
            <a:off x="4860032" y="2996952"/>
            <a:ext cx="3958208" cy="72008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AU" sz="4800" b="1" i="1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4860032" y="3933056"/>
            <a:ext cx="3958208" cy="288032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400" i="1" dirty="0" smtClean="0">
                <a:solidFill>
                  <a:srgbClr val="58595B"/>
                </a:solidFill>
                <a:latin typeface="Arial" pitchFamily="34" charset="0"/>
                <a:ea typeface="+mj-ea"/>
                <a:cs typeface="Arial" pitchFamily="34" charset="0"/>
              </a:rPr>
              <a:t>David Hamilton, 19 August 2015</a:t>
            </a:r>
            <a:endParaRPr kumimoji="0" lang="en-AU" sz="1400" b="0" i="1" u="none" strike="noStrike" kern="1200" cap="none" spc="0" normalizeH="0" baseline="0" noProof="0" dirty="0" smtClean="0">
              <a:ln>
                <a:noFill/>
              </a:ln>
              <a:solidFill>
                <a:srgbClr val="58595B"/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971600" y="2852936"/>
            <a:ext cx="1008112" cy="1008112"/>
          </a:xfrm>
          <a:prstGeom prst="rect">
            <a:avLst/>
          </a:prstGeom>
          <a:solidFill>
            <a:srgbClr val="086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844824"/>
            <a:ext cx="971600" cy="1012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Rectangle 22"/>
          <p:cNvSpPr/>
          <p:nvPr/>
        </p:nvSpPr>
        <p:spPr>
          <a:xfrm>
            <a:off x="971600" y="836712"/>
            <a:ext cx="1008112" cy="1008112"/>
          </a:xfrm>
          <a:prstGeom prst="rect">
            <a:avLst/>
          </a:prstGeom>
          <a:solidFill>
            <a:srgbClr val="FDB9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26" name="Picture 2" descr="C:\Users\David\Pictures\Bernie's Photos\Janis &amp; Veronica at Dalby Apr 08 0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3933055"/>
            <a:ext cx="2555776" cy="2160241"/>
          </a:xfrm>
          <a:prstGeom prst="rect">
            <a:avLst/>
          </a:prstGeom>
          <a:noFill/>
        </p:spPr>
      </p:pic>
      <p:pic>
        <p:nvPicPr>
          <p:cNvPr id="1027" name="Picture 3" descr="C:\Users\David\Pictures\Farm and Fishing\IMG_01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80112" y="4708128"/>
            <a:ext cx="3312368" cy="2016224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2195736" y="1484785"/>
            <a:ext cx="66967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/>
              <a:t>Reaping the Benefits of Innovation --The Australian Cotton Story</a:t>
            </a:r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3753872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Transformational Technology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Plant Breeding</a:t>
            </a:r>
          </a:p>
          <a:p>
            <a:pPr lvl="1"/>
            <a:r>
              <a:rPr lang="en-US" dirty="0" err="1" smtClean="0"/>
              <a:t>Bollgard</a:t>
            </a:r>
            <a:r>
              <a:rPr lang="en-US" dirty="0" smtClean="0"/>
              <a:t> cotton (Cry1Ac;Cry2Ab)</a:t>
            </a:r>
          </a:p>
          <a:p>
            <a:pPr lvl="1"/>
            <a:r>
              <a:rPr lang="en-US" dirty="0" smtClean="0"/>
              <a:t>Roundup Ready</a:t>
            </a:r>
          </a:p>
          <a:p>
            <a:pPr lvl="2"/>
            <a:r>
              <a:rPr lang="en-US" dirty="0" smtClean="0"/>
              <a:t>Integrated Pest Management</a:t>
            </a:r>
          </a:p>
          <a:p>
            <a:pPr lvl="2"/>
            <a:r>
              <a:rPr lang="en-US" dirty="0" smtClean="0"/>
              <a:t>Integrated Weed Management</a:t>
            </a:r>
          </a:p>
          <a:p>
            <a:pPr lvl="1"/>
            <a:r>
              <a:rPr lang="en-US" dirty="0"/>
              <a:t>Disease </a:t>
            </a:r>
            <a:r>
              <a:rPr lang="en-US" dirty="0" smtClean="0"/>
              <a:t>resistance</a:t>
            </a:r>
          </a:p>
          <a:p>
            <a:pPr lvl="1"/>
            <a:r>
              <a:rPr lang="en-US" dirty="0"/>
              <a:t>Better </a:t>
            </a:r>
            <a:r>
              <a:rPr lang="en-US" dirty="0" err="1"/>
              <a:t>fibre</a:t>
            </a:r>
            <a:r>
              <a:rPr lang="en-US" dirty="0"/>
              <a:t> </a:t>
            </a:r>
            <a:r>
              <a:rPr lang="en-US" dirty="0" smtClean="0"/>
              <a:t>quality</a:t>
            </a:r>
            <a:endParaRPr lang="en-US" dirty="0"/>
          </a:p>
          <a:p>
            <a:r>
              <a:rPr lang="en-US" dirty="0" smtClean="0"/>
              <a:t>Crop Management</a:t>
            </a:r>
          </a:p>
          <a:p>
            <a:pPr lvl="1"/>
            <a:r>
              <a:rPr lang="en-US" dirty="0" smtClean="0"/>
              <a:t>Better Crop nutrition</a:t>
            </a:r>
          </a:p>
          <a:p>
            <a:pPr lvl="1"/>
            <a:r>
              <a:rPr lang="en-US" dirty="0" smtClean="0"/>
              <a:t>Better irrigation; greater water use efficiency</a:t>
            </a:r>
          </a:p>
          <a:p>
            <a:pPr lvl="1"/>
            <a:r>
              <a:rPr lang="en-US" dirty="0" smtClean="0"/>
              <a:t>Optimal plant density; plant architecture</a:t>
            </a:r>
          </a:p>
          <a:p>
            <a:pPr lvl="1"/>
            <a:r>
              <a:rPr lang="en-US" dirty="0" smtClean="0"/>
              <a:t>Efficient farming systems</a:t>
            </a:r>
          </a:p>
          <a:p>
            <a:pPr marL="457200" lvl="1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2561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Australian Cotton Industry 2015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250" y="1600200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1.9 M bales produced in 2014-2015</a:t>
            </a:r>
          </a:p>
          <a:p>
            <a:r>
              <a:rPr lang="en-US" dirty="0" smtClean="0"/>
              <a:t>63% NSW; 37% Queensland</a:t>
            </a:r>
          </a:p>
          <a:p>
            <a:r>
              <a:rPr lang="en-US" dirty="0" smtClean="0"/>
              <a:t>Average Yield 9.95 bales /ha</a:t>
            </a:r>
          </a:p>
          <a:p>
            <a:r>
              <a:rPr lang="en-US" dirty="0" smtClean="0"/>
              <a:t>Individual farm yields in excess of 15 bales/ha</a:t>
            </a:r>
          </a:p>
          <a:p>
            <a:r>
              <a:rPr lang="en-US" dirty="0" smtClean="0"/>
              <a:t>Worth $2.2 billion (Farm Gate Value)</a:t>
            </a:r>
          </a:p>
          <a:p>
            <a:r>
              <a:rPr lang="en-US" dirty="0" smtClean="0"/>
              <a:t>99% of crop grown with biotech varieties</a:t>
            </a:r>
          </a:p>
          <a:p>
            <a:r>
              <a:rPr lang="en-US" dirty="0" smtClean="0"/>
              <a:t>89% reduction in use of pesticides </a:t>
            </a:r>
          </a:p>
          <a:p>
            <a:pPr marL="914400" lvl="2" indent="0">
              <a:buNone/>
            </a:pPr>
            <a:r>
              <a:rPr lang="en-US" sz="1400" dirty="0" smtClean="0"/>
              <a:t>(Comparing </a:t>
            </a:r>
            <a:r>
              <a:rPr lang="en-US" sz="1400" dirty="0"/>
              <a:t>five year averages for the periods 2008-13 and 1998-</a:t>
            </a:r>
            <a:r>
              <a:rPr lang="en-US" sz="1400" dirty="0" smtClean="0"/>
              <a:t>2003</a:t>
            </a:r>
            <a:r>
              <a:rPr lang="en-US" sz="1400" dirty="0"/>
              <a:t>)</a:t>
            </a:r>
          </a:p>
          <a:p>
            <a:r>
              <a:rPr lang="en-US" dirty="0" smtClean="0"/>
              <a:t>40% increase in water use efficiency </a:t>
            </a:r>
          </a:p>
          <a:p>
            <a:pPr marL="457200" lvl="1" indent="0">
              <a:buNone/>
            </a:pPr>
            <a:r>
              <a:rPr lang="en-US" sz="1400" dirty="0" smtClean="0"/>
              <a:t>	(1.1 </a:t>
            </a:r>
            <a:r>
              <a:rPr lang="en-US" sz="1400" dirty="0"/>
              <a:t>bales/ML in 2000-2001 to 1.9 bales/ML in 2009-</a:t>
            </a:r>
            <a:r>
              <a:rPr lang="en-US" sz="1400" dirty="0" smtClean="0"/>
              <a:t>2010)</a:t>
            </a:r>
            <a:endParaRPr lang="en-US" sz="1400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917" y="6254749"/>
            <a:ext cx="2230985" cy="4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6343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20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Plant Breeding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Contributes around 50% to productivity gains</a:t>
            </a:r>
          </a:p>
          <a:p>
            <a:r>
              <a:rPr lang="en-US" dirty="0" smtClean="0"/>
              <a:t>Australian crop almost all GM (</a:t>
            </a:r>
            <a:r>
              <a:rPr lang="en-US" dirty="0" err="1" smtClean="0"/>
              <a:t>Bollgard</a:t>
            </a:r>
            <a:r>
              <a:rPr lang="en-US" dirty="0" smtClean="0"/>
              <a:t>, </a:t>
            </a:r>
            <a:r>
              <a:rPr lang="en-US" dirty="0" err="1" smtClean="0"/>
              <a:t>RoundupReady</a:t>
            </a:r>
            <a:r>
              <a:rPr lang="en-US" dirty="0" smtClean="0"/>
              <a:t>)</a:t>
            </a:r>
          </a:p>
          <a:p>
            <a:r>
              <a:rPr lang="en-US" dirty="0" smtClean="0"/>
              <a:t>GM first introduced in 1996</a:t>
            </a:r>
          </a:p>
          <a:p>
            <a:r>
              <a:rPr lang="en-US" dirty="0" smtClean="0"/>
              <a:t>Requires resistance management plans</a:t>
            </a:r>
          </a:p>
          <a:p>
            <a:r>
              <a:rPr lang="en-US" dirty="0" smtClean="0"/>
              <a:t>Improved </a:t>
            </a:r>
            <a:r>
              <a:rPr lang="en-US" dirty="0" err="1" smtClean="0"/>
              <a:t>fibre</a:t>
            </a:r>
            <a:r>
              <a:rPr lang="en-US" dirty="0" smtClean="0"/>
              <a:t> quality</a:t>
            </a:r>
          </a:p>
          <a:p>
            <a:pPr lvl="1"/>
            <a:r>
              <a:rPr lang="en-US" dirty="0" smtClean="0"/>
              <a:t>Stronger, longer, higher Ginning Outturn</a:t>
            </a:r>
            <a:endParaRPr lang="en-US" dirty="0"/>
          </a:p>
          <a:p>
            <a:r>
              <a:rPr lang="en-US" dirty="0" smtClean="0"/>
              <a:t>Disease resistance</a:t>
            </a:r>
          </a:p>
          <a:p>
            <a:pPr lvl="1"/>
            <a:r>
              <a:rPr lang="en-US" dirty="0" err="1" smtClean="0"/>
              <a:t>Verticillium</a:t>
            </a:r>
            <a:r>
              <a:rPr lang="en-US" dirty="0" smtClean="0"/>
              <a:t>; </a:t>
            </a:r>
            <a:r>
              <a:rPr lang="en-US" dirty="0" err="1" smtClean="0"/>
              <a:t>Fusarium</a:t>
            </a:r>
            <a:r>
              <a:rPr lang="en-US" dirty="0" smtClean="0"/>
              <a:t>; Bacterial Blight; </a:t>
            </a:r>
          </a:p>
        </p:txBody>
      </p:sp>
    </p:spTree>
    <p:extLst>
      <p:ext uri="{BB962C8B-B14F-4D97-AF65-F5344CB8AC3E}">
        <p14:creationId xmlns:p14="http://schemas.microsoft.com/office/powerpoint/2010/main" val="3646287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428750"/>
            <a:ext cx="6516216" cy="4736554"/>
          </a:xfrm>
          <a:prstGeom prst="rect">
            <a:avLst/>
          </a:prstGeom>
          <a:solidFill>
            <a:srgbClr val="FFD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6190456" cy="432048"/>
          </a:xfrm>
        </p:spPr>
        <p:txBody>
          <a:bodyPr anchor="t">
            <a:noAutofit/>
          </a:bodyPr>
          <a:lstStyle/>
          <a:p>
            <a:pPr algn="l"/>
            <a:r>
              <a:rPr lang="en-US" sz="3600" dirty="0" smtClean="0"/>
              <a:t>Integrated </a:t>
            </a:r>
            <a:r>
              <a:rPr lang="en-US" sz="3600" dirty="0"/>
              <a:t>Pest Management</a:t>
            </a:r>
            <a:endParaRPr lang="en-AU" sz="3600" i="1" dirty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32656"/>
            <a:ext cx="2172678" cy="43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323528" y="1989667"/>
            <a:ext cx="5544616" cy="28892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marL="342900" indent="-342900">
              <a:buFont typeface="Arial"/>
              <a:buChar char="•"/>
            </a:pPr>
            <a:r>
              <a:rPr lang="en-US" sz="2000" dirty="0" smtClean="0"/>
              <a:t>Cotton </a:t>
            </a:r>
            <a:r>
              <a:rPr lang="en-US" sz="2000" dirty="0"/>
              <a:t>very attractive to insects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Heavy insecticide applications in </a:t>
            </a:r>
            <a:endParaRPr lang="en-US" sz="2000" dirty="0" smtClean="0"/>
          </a:p>
          <a:p>
            <a:r>
              <a:rPr lang="en-US" sz="2000" dirty="0" smtClean="0"/>
              <a:t>		70s</a:t>
            </a:r>
            <a:r>
              <a:rPr lang="en-US" sz="2000" dirty="0"/>
              <a:t>; 80; </a:t>
            </a:r>
            <a:r>
              <a:rPr lang="en-US" sz="2000" dirty="0" smtClean="0"/>
              <a:t>early </a:t>
            </a:r>
            <a:r>
              <a:rPr lang="en-US" sz="2000" dirty="0"/>
              <a:t>90s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Resistance to DDT; </a:t>
            </a:r>
            <a:r>
              <a:rPr lang="en-US" sz="2000" dirty="0" err="1"/>
              <a:t>Pyrethroids</a:t>
            </a:r>
            <a:r>
              <a:rPr lang="en-US" sz="2000" dirty="0"/>
              <a:t>;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Destruction of beneficial insects;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Environmental contamination;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Livestock contamination with pesticides;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Understanding of pest biology crucial;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Area-wide Management;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/>
              <a:t>Selective Insecticides;</a:t>
            </a:r>
          </a:p>
          <a:p>
            <a:pPr marL="342900" indent="-342900">
              <a:buFont typeface="Arial"/>
              <a:buChar char="•"/>
            </a:pPr>
            <a:r>
              <a:rPr lang="en-US" sz="2000" dirty="0" err="1"/>
              <a:t>Ingard</a:t>
            </a:r>
            <a:r>
              <a:rPr lang="en-US" sz="2000" dirty="0"/>
              <a:t>, </a:t>
            </a:r>
            <a:r>
              <a:rPr lang="en-US" sz="2000" dirty="0" err="1"/>
              <a:t>Bollgard</a:t>
            </a:r>
            <a:r>
              <a:rPr lang="en-US" sz="2000" dirty="0"/>
              <a:t>;</a:t>
            </a:r>
          </a:p>
        </p:txBody>
      </p:sp>
      <p:sp>
        <p:nvSpPr>
          <p:cNvPr id="14" name="Rectangle 13"/>
          <p:cNvSpPr/>
          <p:nvPr/>
        </p:nvSpPr>
        <p:spPr>
          <a:xfrm>
            <a:off x="0" y="6093296"/>
            <a:ext cx="9144000" cy="764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5" name="Picture 4" descr="Helicoverpa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737" y="1013067"/>
            <a:ext cx="3868263" cy="2807517"/>
          </a:xfrm>
          <a:prstGeom prst="rect">
            <a:avLst/>
          </a:prstGeom>
        </p:spPr>
      </p:pic>
      <p:pic>
        <p:nvPicPr>
          <p:cNvPr id="3" name="Picture 2" descr="Screen Shot 2015-08-08 at 2.10.24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159" y="3820585"/>
            <a:ext cx="3886840" cy="2773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639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8-08 at 2.36.55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56430"/>
            <a:ext cx="9415725" cy="660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3523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endParaRPr lang="en-US" dirty="0"/>
          </a:p>
          <a:p>
            <a:endParaRPr lang="en-US" dirty="0" smtClean="0"/>
          </a:p>
        </p:txBody>
      </p:sp>
      <p:pic>
        <p:nvPicPr>
          <p:cNvPr id="4" name="Picture 3" descr="Screen Shot 2015-08-08 at 2.20.22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09" y="170954"/>
            <a:ext cx="3602644" cy="3319209"/>
          </a:xfrm>
          <a:prstGeom prst="rect">
            <a:avLst/>
          </a:prstGeom>
        </p:spPr>
      </p:pic>
      <p:pic>
        <p:nvPicPr>
          <p:cNvPr id="5" name="Picture 4" descr="Screen Shot 2015-08-08 at 2.17.34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20" y="3453012"/>
            <a:ext cx="3978665" cy="3165347"/>
          </a:xfrm>
          <a:prstGeom prst="rect">
            <a:avLst/>
          </a:prstGeom>
        </p:spPr>
      </p:pic>
      <p:pic>
        <p:nvPicPr>
          <p:cNvPr id="6" name="Picture 5" descr="Screen Shot 2015-08-08 at 2.17.14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6186" y="3453012"/>
            <a:ext cx="4301312" cy="3165347"/>
          </a:xfrm>
          <a:prstGeom prst="rect">
            <a:avLst/>
          </a:prstGeom>
        </p:spPr>
      </p:pic>
      <p:pic>
        <p:nvPicPr>
          <p:cNvPr id="7" name="Picture 6" descr="Screen Shot 2015-08-08 at 2.24.36 pm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311" y="170954"/>
            <a:ext cx="4612622" cy="3282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906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cotton pest complex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i="1" dirty="0" err="1" smtClean="0"/>
              <a:t>Helicoverpa</a:t>
            </a:r>
            <a:r>
              <a:rPr lang="en-US" i="1" dirty="0" smtClean="0"/>
              <a:t> </a:t>
            </a:r>
            <a:r>
              <a:rPr lang="en-US" i="1" dirty="0" err="1" smtClean="0"/>
              <a:t>armigera</a:t>
            </a:r>
            <a:r>
              <a:rPr lang="en-US" dirty="0" smtClean="0"/>
              <a:t>; </a:t>
            </a:r>
            <a:r>
              <a:rPr lang="en-US" i="1" dirty="0" err="1" smtClean="0"/>
              <a:t>Helicoverpa</a:t>
            </a:r>
            <a:r>
              <a:rPr lang="en-US" i="1" dirty="0" smtClean="0"/>
              <a:t> </a:t>
            </a:r>
            <a:r>
              <a:rPr lang="en-US" i="1" dirty="0" err="1" smtClean="0"/>
              <a:t>punctigera</a:t>
            </a:r>
            <a:endParaRPr lang="en-US" i="1" dirty="0" smtClean="0"/>
          </a:p>
          <a:p>
            <a:r>
              <a:rPr lang="en-US" dirty="0" err="1" smtClean="0"/>
              <a:t>Thrips</a:t>
            </a:r>
            <a:endParaRPr lang="en-US" dirty="0" smtClean="0"/>
          </a:p>
          <a:p>
            <a:r>
              <a:rPr lang="en-US" dirty="0" smtClean="0"/>
              <a:t>Spider mites</a:t>
            </a:r>
          </a:p>
          <a:p>
            <a:r>
              <a:rPr lang="en-US" dirty="0" smtClean="0"/>
              <a:t>Aphids</a:t>
            </a:r>
          </a:p>
          <a:p>
            <a:r>
              <a:rPr lang="en-US" dirty="0" err="1" smtClean="0"/>
              <a:t>Silverleaf</a:t>
            </a:r>
            <a:r>
              <a:rPr lang="en-US" dirty="0" smtClean="0"/>
              <a:t> whitefly</a:t>
            </a:r>
          </a:p>
          <a:p>
            <a:r>
              <a:rPr lang="en-US" dirty="0" smtClean="0"/>
              <a:t>Sucking bugs (green </a:t>
            </a:r>
            <a:r>
              <a:rPr lang="en-US" dirty="0" err="1" smtClean="0"/>
              <a:t>mirid</a:t>
            </a:r>
            <a:r>
              <a:rPr lang="en-US" dirty="0" smtClean="0"/>
              <a:t> and green vegetable bug)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917" y="6254749"/>
            <a:ext cx="2230985" cy="4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52976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Integrated Weed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Cotton very sensitive to weed competition;</a:t>
            </a:r>
          </a:p>
          <a:p>
            <a:r>
              <a:rPr lang="en-US" dirty="0" smtClean="0"/>
              <a:t>Use of </a:t>
            </a:r>
            <a:r>
              <a:rPr lang="en-US" dirty="0" err="1" smtClean="0"/>
              <a:t>trifluralin</a:t>
            </a:r>
            <a:r>
              <a:rPr lang="en-US" dirty="0" smtClean="0"/>
              <a:t>; </a:t>
            </a:r>
            <a:r>
              <a:rPr lang="en-US" dirty="0" err="1" smtClean="0"/>
              <a:t>diuron</a:t>
            </a:r>
            <a:r>
              <a:rPr lang="en-US" dirty="0" smtClean="0"/>
              <a:t>; </a:t>
            </a:r>
            <a:r>
              <a:rPr lang="en-US" dirty="0" err="1" smtClean="0"/>
              <a:t>fluometuron</a:t>
            </a:r>
            <a:r>
              <a:rPr lang="en-US" dirty="0" smtClean="0"/>
              <a:t>;</a:t>
            </a:r>
          </a:p>
          <a:p>
            <a:r>
              <a:rPr lang="en-US" dirty="0" smtClean="0"/>
              <a:t>Cotton chippers;</a:t>
            </a:r>
          </a:p>
          <a:p>
            <a:r>
              <a:rPr lang="en-US" dirty="0" smtClean="0"/>
              <a:t>Roundup Ready;</a:t>
            </a:r>
          </a:p>
          <a:p>
            <a:r>
              <a:rPr lang="en-US" dirty="0" smtClean="0"/>
              <a:t>Weed resistance management in the cropping system;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917" y="6254749"/>
            <a:ext cx="2230985" cy="4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395300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Disease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/>
              <a:t>Verticillium</a:t>
            </a:r>
            <a:r>
              <a:rPr lang="en-US" dirty="0" smtClean="0"/>
              <a:t> wilt, black root rot in cooler climates;</a:t>
            </a:r>
          </a:p>
          <a:p>
            <a:r>
              <a:rPr lang="en-US" dirty="0" smtClean="0"/>
              <a:t>Bacterial Blight, </a:t>
            </a:r>
            <a:r>
              <a:rPr lang="en-US" dirty="0" err="1" smtClean="0"/>
              <a:t>Alternaria</a:t>
            </a:r>
            <a:r>
              <a:rPr lang="en-US" dirty="0" smtClean="0"/>
              <a:t> in warmer climates;</a:t>
            </a:r>
          </a:p>
          <a:p>
            <a:r>
              <a:rPr lang="en-US" dirty="0" err="1" smtClean="0"/>
              <a:t>Fusarium</a:t>
            </a:r>
            <a:r>
              <a:rPr lang="en-US" dirty="0" smtClean="0"/>
              <a:t> wilt, new, devastating;</a:t>
            </a:r>
          </a:p>
          <a:p>
            <a:r>
              <a:rPr lang="en-US" dirty="0" smtClean="0"/>
              <a:t>Disease resistant varieties;</a:t>
            </a:r>
          </a:p>
          <a:p>
            <a:r>
              <a:rPr lang="en-US" dirty="0" smtClean="0"/>
              <a:t>Clean seed.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917" y="6254749"/>
            <a:ext cx="2230985" cy="4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294073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428750"/>
            <a:ext cx="6516216" cy="4736554"/>
          </a:xfrm>
          <a:prstGeom prst="rect">
            <a:avLst/>
          </a:prstGeom>
          <a:solidFill>
            <a:srgbClr val="FFD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6516216" y="961404"/>
            <a:ext cx="2627784" cy="5203900"/>
          </a:xfrm>
          <a:prstGeom prst="rect">
            <a:avLst/>
          </a:prstGeom>
          <a:solidFill>
            <a:srgbClr val="FDC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6190456" cy="432048"/>
          </a:xfrm>
        </p:spPr>
        <p:txBody>
          <a:bodyPr anchor="t">
            <a:noAutofit/>
          </a:bodyPr>
          <a:lstStyle/>
          <a:p>
            <a:pPr algn="l"/>
            <a:r>
              <a:rPr lang="en-AU" sz="3600" i="1" dirty="0" smtClean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Overview</a:t>
            </a:r>
            <a:endParaRPr lang="en-AU" sz="3600" i="1" dirty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32656"/>
            <a:ext cx="2172678" cy="43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323528" y="1989667"/>
            <a:ext cx="5544616" cy="28892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pPr lvl="0">
              <a:spcBef>
                <a:spcPct val="0"/>
              </a:spcBef>
              <a:buFont typeface="Wingdings" pitchFamily="2" charset="2"/>
              <a:buChar char="§"/>
            </a:pPr>
            <a:r>
              <a:rPr lang="en-AU" sz="2000" dirty="0" smtClean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  The modern Australian Cotton Industry</a:t>
            </a:r>
            <a:endParaRPr lang="en-AU" sz="2000" dirty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  <a:p>
            <a:pPr lvl="0">
              <a:spcBef>
                <a:spcPct val="0"/>
              </a:spcBef>
              <a:buFont typeface="Wingdings" pitchFamily="2" charset="2"/>
              <a:buChar char="§"/>
            </a:pPr>
            <a:r>
              <a:rPr lang="en-AU" sz="2000" dirty="0" smtClean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  Yield Performance</a:t>
            </a:r>
          </a:p>
          <a:p>
            <a:pPr lvl="0">
              <a:spcBef>
                <a:spcPct val="0"/>
              </a:spcBef>
              <a:buFont typeface="Wingdings" pitchFamily="2" charset="2"/>
              <a:buChar char="§"/>
            </a:pPr>
            <a:r>
              <a:rPr lang="en-AU" sz="2000" dirty="0" smtClean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  Plant Varieties</a:t>
            </a:r>
          </a:p>
          <a:p>
            <a:pPr lvl="0">
              <a:spcBef>
                <a:spcPct val="0"/>
              </a:spcBef>
              <a:buFont typeface="Wingdings" pitchFamily="2" charset="2"/>
              <a:buChar char="§"/>
            </a:pPr>
            <a:r>
              <a:rPr lang="en-AU" sz="2000" dirty="0" smtClean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  Integrated Insect Pest Management</a:t>
            </a:r>
          </a:p>
          <a:p>
            <a:pPr lvl="0">
              <a:spcBef>
                <a:spcPct val="0"/>
              </a:spcBef>
              <a:buFont typeface="Wingdings" pitchFamily="2" charset="2"/>
              <a:buChar char="§"/>
            </a:pPr>
            <a:r>
              <a:rPr lang="en-AU" sz="2000" dirty="0" smtClean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  Integrated Weed Management</a:t>
            </a:r>
          </a:p>
          <a:p>
            <a:pPr lvl="0">
              <a:spcBef>
                <a:spcPct val="0"/>
              </a:spcBef>
              <a:buFont typeface="Wingdings" pitchFamily="2" charset="2"/>
              <a:buChar char="§"/>
            </a:pPr>
            <a:r>
              <a:rPr lang="en-AU" sz="2000" dirty="0" smtClean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  Managing Diseases</a:t>
            </a:r>
          </a:p>
          <a:p>
            <a:pPr lvl="0">
              <a:spcBef>
                <a:spcPct val="0"/>
              </a:spcBef>
              <a:buFont typeface="Wingdings" pitchFamily="2" charset="2"/>
              <a:buChar char="§"/>
            </a:pPr>
            <a:r>
              <a:rPr lang="en-AU" sz="2000" dirty="0" smtClean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  Water Use Efficiency</a:t>
            </a:r>
          </a:p>
          <a:p>
            <a:pPr lvl="0">
              <a:spcBef>
                <a:spcPct val="0"/>
              </a:spcBef>
              <a:buFont typeface="Wingdings" pitchFamily="2" charset="2"/>
              <a:buChar char="§"/>
            </a:pPr>
            <a:r>
              <a:rPr lang="en-AU" sz="2000" dirty="0" smtClean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  Environmental Impacts</a:t>
            </a:r>
          </a:p>
          <a:p>
            <a:pPr lvl="0">
              <a:spcBef>
                <a:spcPct val="0"/>
              </a:spcBef>
              <a:buFont typeface="Wingdings" pitchFamily="2" charset="2"/>
              <a:buChar char="§"/>
            </a:pPr>
            <a:r>
              <a:rPr lang="en-AU" sz="2000" dirty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AU" sz="2000" dirty="0" smtClean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 Modern Farming Systems</a:t>
            </a:r>
          </a:p>
          <a:p>
            <a:pPr lvl="0">
              <a:spcBef>
                <a:spcPct val="0"/>
              </a:spcBef>
              <a:buFont typeface="Wingdings" pitchFamily="2" charset="2"/>
              <a:buChar char="§"/>
            </a:pPr>
            <a:r>
              <a:rPr lang="en-AU" sz="2000" dirty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AU" sz="2000" dirty="0" smtClean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 Enhancing Fibre Quality</a:t>
            </a:r>
          </a:p>
          <a:p>
            <a:pPr lvl="0">
              <a:spcBef>
                <a:spcPct val="0"/>
              </a:spcBef>
              <a:buFont typeface="Wingdings" pitchFamily="2" charset="2"/>
              <a:buChar char="§"/>
            </a:pPr>
            <a:r>
              <a:rPr lang="en-AU" sz="2000" dirty="0" smtClean="0">
                <a:solidFill>
                  <a:srgbClr val="58595B"/>
                </a:solidFill>
                <a:latin typeface="Arial" pitchFamily="34" charset="0"/>
                <a:ea typeface="+mj-ea"/>
                <a:cs typeface="Arial" pitchFamily="34" charset="0"/>
              </a:rPr>
              <a:t>  Conclusions</a:t>
            </a:r>
            <a:endParaRPr lang="en-AU" sz="2000" dirty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0" y="6093296"/>
            <a:ext cx="9144000" cy="764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3" descr="C:\Users\David\Pictures\Bernie's Photos\Grant's Cott Apr 30th 08 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68476" y="3481917"/>
            <a:ext cx="3975523" cy="2683387"/>
          </a:xfrm>
          <a:prstGeom prst="rect">
            <a:avLst/>
          </a:prstGeom>
          <a:noFill/>
        </p:spPr>
      </p:pic>
      <p:pic>
        <p:nvPicPr>
          <p:cNvPr id="11" name="Picture 2" descr="C:\Users\David\Pictures\2013-02-02\00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68476" y="1174749"/>
            <a:ext cx="3975523" cy="230716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03429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Nutrient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Nitrogen;</a:t>
            </a:r>
          </a:p>
          <a:p>
            <a:r>
              <a:rPr lang="en-US" dirty="0" smtClean="0"/>
              <a:t>Phosphorus;</a:t>
            </a:r>
          </a:p>
          <a:p>
            <a:r>
              <a:rPr lang="en-US" dirty="0" smtClean="0"/>
              <a:t>Restoration of soil fertility;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917" y="6254749"/>
            <a:ext cx="2230985" cy="4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0971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5-08-08 at 2.35.23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9534" y="1"/>
            <a:ext cx="4874465" cy="3333602"/>
          </a:xfrm>
          <a:prstGeom prst="rect">
            <a:avLst/>
          </a:prstGeom>
        </p:spPr>
      </p:pic>
      <p:pic>
        <p:nvPicPr>
          <p:cNvPr id="4" name="Picture 3" descr="Screen Shot 2015-08-08 at 2.36.32 pm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2516" y="3333602"/>
            <a:ext cx="4861484" cy="32725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7610" y="1"/>
            <a:ext cx="4530783" cy="6606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9715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Water Use Efficiency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Establishing the need;</a:t>
            </a:r>
          </a:p>
          <a:p>
            <a:r>
              <a:rPr lang="en-US" dirty="0" smtClean="0"/>
              <a:t>Focus on scheduling;</a:t>
            </a:r>
          </a:p>
          <a:p>
            <a:r>
              <a:rPr lang="en-US" dirty="0" smtClean="0"/>
              <a:t>Improved knowledge of soils;</a:t>
            </a:r>
          </a:p>
          <a:p>
            <a:pPr lvl="1"/>
            <a:r>
              <a:rPr lang="en-US" dirty="0" smtClean="0"/>
              <a:t>Deep Drainage;</a:t>
            </a:r>
          </a:p>
          <a:p>
            <a:pPr lvl="1"/>
            <a:r>
              <a:rPr lang="en-US" dirty="0" smtClean="0"/>
              <a:t>PAWC;</a:t>
            </a:r>
          </a:p>
          <a:p>
            <a:r>
              <a:rPr lang="en-US" dirty="0" smtClean="0"/>
              <a:t>In-field measurement;</a:t>
            </a:r>
          </a:p>
          <a:p>
            <a:r>
              <a:rPr lang="en-US" dirty="0" smtClean="0"/>
              <a:t>Laser leveling; drainage; farm water reticulation;</a:t>
            </a:r>
          </a:p>
          <a:p>
            <a:r>
              <a:rPr lang="en-US" dirty="0" smtClean="0"/>
              <a:t>Bales/ML.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917" y="6254749"/>
            <a:ext cx="2230985" cy="4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47237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Modern </a:t>
            </a:r>
            <a:r>
              <a:rPr lang="en-US" dirty="0" err="1" smtClean="0"/>
              <a:t>Dryland</a:t>
            </a:r>
            <a:r>
              <a:rPr lang="en-US" dirty="0" smtClean="0"/>
              <a:t> Farming Systems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Widespread </a:t>
            </a:r>
            <a:r>
              <a:rPr lang="en-US" dirty="0"/>
              <a:t>adoption of reduced and zero tillage production </a:t>
            </a:r>
            <a:r>
              <a:rPr lang="en-US" dirty="0" smtClean="0"/>
              <a:t>systems</a:t>
            </a:r>
          </a:p>
          <a:p>
            <a:r>
              <a:rPr lang="en-US" dirty="0" smtClean="0"/>
              <a:t>Global </a:t>
            </a:r>
            <a:r>
              <a:rPr lang="en-US" dirty="0"/>
              <a:t>Positioning System (GPS) technology enables “tram-tracking</a:t>
            </a:r>
            <a:r>
              <a:rPr lang="en-US" dirty="0" smtClean="0"/>
              <a:t>”;</a:t>
            </a:r>
          </a:p>
          <a:p>
            <a:r>
              <a:rPr lang="en-US" dirty="0"/>
              <a:t>Retention of  undisturbed crop residue enhances the storage of soil </a:t>
            </a:r>
            <a:r>
              <a:rPr lang="en-US" dirty="0" smtClean="0"/>
              <a:t>water</a:t>
            </a:r>
          </a:p>
          <a:p>
            <a:r>
              <a:rPr lang="en-US" dirty="0" smtClean="0"/>
              <a:t>Glyphosate in crop reduces the need for inter-row cultivation which better conserves soil water.</a:t>
            </a:r>
          </a:p>
          <a:p>
            <a:r>
              <a:rPr lang="en-US" dirty="0" smtClean="0"/>
              <a:t>Reduction in the use of other herbicides reduces crop damage.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917" y="6254749"/>
            <a:ext cx="2230985" cy="4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9082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74240" y="1356742"/>
            <a:ext cx="6516216" cy="4736554"/>
          </a:xfrm>
          <a:prstGeom prst="rect">
            <a:avLst/>
          </a:prstGeom>
          <a:solidFill>
            <a:srgbClr val="FFD9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Rectangle 8"/>
          <p:cNvSpPr/>
          <p:nvPr/>
        </p:nvSpPr>
        <p:spPr>
          <a:xfrm>
            <a:off x="6516216" y="961404"/>
            <a:ext cx="2627784" cy="5203900"/>
          </a:xfrm>
          <a:prstGeom prst="rect">
            <a:avLst/>
          </a:prstGeom>
          <a:solidFill>
            <a:srgbClr val="FDCC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dirty="0">
              <a:solidFill>
                <a:srgbClr val="FF000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6190456" cy="432048"/>
          </a:xfrm>
        </p:spPr>
        <p:txBody>
          <a:bodyPr anchor="t">
            <a:noAutofit/>
          </a:bodyPr>
          <a:lstStyle/>
          <a:p>
            <a:pPr algn="l"/>
            <a:r>
              <a:rPr lang="en-US" sz="3600" dirty="0" err="1"/>
              <a:t>Fibre</a:t>
            </a:r>
            <a:r>
              <a:rPr lang="en-US" sz="3600" dirty="0"/>
              <a:t> Quality</a:t>
            </a:r>
            <a:endParaRPr lang="en-AU" sz="3600" i="1" dirty="0">
              <a:solidFill>
                <a:srgbClr val="58595B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88224" y="332656"/>
            <a:ext cx="2172678" cy="430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323528" y="1989667"/>
            <a:ext cx="5544616" cy="288924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AU" sz="2000" dirty="0" smtClean="0">
                <a:solidFill>
                  <a:srgbClr val="58595B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en-US" dirty="0"/>
              <a:t>HVI (High Volume Instrument Classing)</a:t>
            </a:r>
          </a:p>
          <a:p>
            <a:pPr marL="742950" lvl="1" indent="-285750">
              <a:buFont typeface="Arial"/>
              <a:buChar char="•"/>
            </a:pPr>
            <a:r>
              <a:rPr lang="en-US" dirty="0"/>
              <a:t>Originally developed Texas Tech </a:t>
            </a:r>
            <a:r>
              <a:rPr lang="en-US" dirty="0" smtClean="0"/>
              <a:t>1970s</a:t>
            </a:r>
          </a:p>
          <a:p>
            <a:pPr marL="742950" lvl="1" indent="-285750">
              <a:buFont typeface="Arial"/>
              <a:buChar char="•"/>
            </a:pPr>
            <a:endParaRPr lang="en-US" dirty="0"/>
          </a:p>
          <a:p>
            <a:pPr lvl="1"/>
            <a:r>
              <a:rPr lang="en-US" dirty="0"/>
              <a:t>2015 -- </a:t>
            </a:r>
            <a:r>
              <a:rPr lang="en-US" sz="2400" i="1" dirty="0"/>
              <a:t>Australian Cotton Shippers Association seek ACCC </a:t>
            </a:r>
            <a:r>
              <a:rPr lang="en-US" sz="2400" i="1" dirty="0" err="1"/>
              <a:t>authorisation</a:t>
            </a:r>
            <a:r>
              <a:rPr lang="en-US" sz="2400" i="1" dirty="0"/>
              <a:t> to purchase cotton from cotton growers in Australia using pricing grades based on high volume instrument (HVI) classing of the </a:t>
            </a:r>
            <a:r>
              <a:rPr lang="en-US" sz="2400" i="1" dirty="0" err="1"/>
              <a:t>colour</a:t>
            </a:r>
            <a:r>
              <a:rPr lang="en-US" sz="2400" i="1" dirty="0"/>
              <a:t> and leaf of cotton, rather than visual classing of those attributes</a:t>
            </a:r>
            <a:r>
              <a:rPr lang="en-US" sz="2400" dirty="0"/>
              <a:t>.</a:t>
            </a:r>
            <a:r>
              <a:rPr lang="en-US" dirty="0"/>
              <a:t> </a:t>
            </a:r>
            <a:endParaRPr lang="en-AU" dirty="0"/>
          </a:p>
          <a:p>
            <a:pPr lvl="1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0" y="6093296"/>
            <a:ext cx="9144000" cy="7647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10" name="Picture 3" descr="C:\Users\David\Pictures\Bernie's Photos\Grant's Cott Apr 30th 08 00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01833" y="3481917"/>
            <a:ext cx="2942166" cy="2683387"/>
          </a:xfrm>
          <a:prstGeom prst="rect">
            <a:avLst/>
          </a:prstGeom>
          <a:noFill/>
        </p:spPr>
      </p:pic>
      <p:pic>
        <p:nvPicPr>
          <p:cNvPr id="3" name="Picture 2" descr="Screen Shot 2015-08-09 at 8.06.03 a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6571" y="0"/>
            <a:ext cx="3117428" cy="35935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23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Fibre</a:t>
            </a:r>
            <a:r>
              <a:rPr lang="en-US" dirty="0" smtClean="0"/>
              <a:t> Quality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AU" dirty="0"/>
              <a:t>Australia is a leading supplier of high quality cotton fibre with a track record of continual quality improvements over time. </a:t>
            </a: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Australian </a:t>
            </a:r>
            <a:r>
              <a:rPr lang="en-AU" dirty="0"/>
              <a:t>cotton a preferred upland fibre for ring and other spinning. </a:t>
            </a:r>
          </a:p>
          <a:p>
            <a:pPr marL="0" indent="0">
              <a:buNone/>
            </a:pPr>
            <a:r>
              <a:rPr lang="en-AU" b="1" dirty="0"/>
              <a:t>• Extremely low contamination. </a:t>
            </a:r>
            <a:endParaRPr lang="en-AU" dirty="0"/>
          </a:p>
          <a:p>
            <a:pPr marL="0" indent="0">
              <a:buNone/>
            </a:pPr>
            <a:r>
              <a:rPr lang="en-AU" b="1" dirty="0"/>
              <a:t>• Staple length typically ranging from 29 mm – 32 mm. </a:t>
            </a:r>
            <a:endParaRPr lang="en-AU" dirty="0"/>
          </a:p>
          <a:p>
            <a:pPr marL="0" indent="0">
              <a:buNone/>
            </a:pPr>
            <a:r>
              <a:rPr lang="en-AU" b="1" dirty="0"/>
              <a:t>• Strength of 30GPT and higher in a typical year. </a:t>
            </a:r>
            <a:endParaRPr lang="en-AU" dirty="0"/>
          </a:p>
          <a:p>
            <a:pPr marL="0" indent="0">
              <a:buNone/>
            </a:pPr>
            <a:r>
              <a:rPr lang="en-AU" b="1" dirty="0"/>
              <a:t>• </a:t>
            </a:r>
            <a:r>
              <a:rPr lang="en-AU" b="1" dirty="0" err="1"/>
              <a:t>Micronaire</a:t>
            </a:r>
            <a:r>
              <a:rPr lang="en-AU" b="1" dirty="0"/>
              <a:t> between 3.5 – 4.9 based on seasonal conditions. </a:t>
            </a:r>
            <a:endParaRPr lang="en-AU" dirty="0"/>
          </a:p>
          <a:p>
            <a:pPr lvl="1"/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917" y="6254749"/>
            <a:ext cx="2230985" cy="4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82614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Challenge </a:t>
            </a:r>
            <a:r>
              <a:rPr lang="en-US" dirty="0" smtClean="0"/>
              <a:t>--- </a:t>
            </a:r>
            <a:r>
              <a:rPr lang="en-US" dirty="0"/>
              <a:t>maintain gains in productivity;</a:t>
            </a:r>
          </a:p>
          <a:p>
            <a:r>
              <a:rPr lang="en-US" dirty="0" smtClean="0"/>
              <a:t>Australian cotton industry embraces RD&amp;E and rapidly adopts new technology;</a:t>
            </a:r>
          </a:p>
          <a:p>
            <a:r>
              <a:rPr lang="en-US" dirty="0" smtClean="0"/>
              <a:t>RD&amp;E professionals feel like they are part of the industry;</a:t>
            </a:r>
          </a:p>
          <a:p>
            <a:r>
              <a:rPr lang="en-US" dirty="0" smtClean="0"/>
              <a:t>New ideas welcomed from all sectors:</a:t>
            </a:r>
            <a:endParaRPr lang="en-US" dirty="0"/>
          </a:p>
          <a:p>
            <a:pPr lvl="1"/>
            <a:r>
              <a:rPr lang="en-US" dirty="0" smtClean="0"/>
              <a:t>Farmers</a:t>
            </a:r>
          </a:p>
          <a:p>
            <a:pPr lvl="1"/>
            <a:r>
              <a:rPr lang="en-US" dirty="0" smtClean="0"/>
              <a:t>RD</a:t>
            </a:r>
            <a:r>
              <a:rPr lang="en-US" dirty="0"/>
              <a:t>&amp;</a:t>
            </a:r>
            <a:r>
              <a:rPr lang="en-US" dirty="0" smtClean="0"/>
              <a:t>E professionals</a:t>
            </a:r>
            <a:endParaRPr lang="en-US" dirty="0"/>
          </a:p>
          <a:p>
            <a:pPr lvl="1"/>
            <a:r>
              <a:rPr lang="en-US" dirty="0"/>
              <a:t>Consultants</a:t>
            </a:r>
          </a:p>
          <a:p>
            <a:pPr lvl="1"/>
            <a:r>
              <a:rPr lang="en-US" dirty="0"/>
              <a:t>Agribusiness</a:t>
            </a:r>
          </a:p>
          <a:p>
            <a:pPr lvl="1"/>
            <a:r>
              <a:rPr lang="en-US" dirty="0"/>
              <a:t>Input Suppliers</a:t>
            </a:r>
          </a:p>
          <a:p>
            <a:pPr lvl="1"/>
            <a:r>
              <a:rPr lang="en-US" dirty="0" smtClean="0"/>
              <a:t>Marketers</a:t>
            </a:r>
          </a:p>
          <a:p>
            <a:r>
              <a:rPr lang="en-US" dirty="0" smtClean="0"/>
              <a:t>Constructive, supportive, innovative.</a:t>
            </a:r>
          </a:p>
          <a:p>
            <a:endParaRPr lang="en-US" dirty="0"/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917" y="6254749"/>
            <a:ext cx="2230985" cy="4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327060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5-08-09 at 8.13.11 a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2"/>
          <a:stretch/>
        </p:blipFill>
        <p:spPr>
          <a:xfrm>
            <a:off x="1005417" y="1750321"/>
            <a:ext cx="7293150" cy="3035951"/>
          </a:xfrm>
          <a:prstGeom prst="rect">
            <a:avLst/>
          </a:prstGeom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29917" y="6254749"/>
            <a:ext cx="2230985" cy="4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6698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0436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00"/>
            <a:ext cx="9144000" cy="682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60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G_0718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2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765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071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29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6574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Pre 1973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b="1" dirty="0"/>
              <a:t>1788 - The First Fleet brings cottonseed to </a:t>
            </a:r>
            <a:r>
              <a:rPr lang="en-US" b="1" dirty="0" smtClean="0"/>
              <a:t>Australia</a:t>
            </a:r>
            <a:endParaRPr lang="en-US" dirty="0"/>
          </a:p>
          <a:p>
            <a:r>
              <a:rPr lang="en-US" b="1" dirty="0" smtClean="0"/>
              <a:t>1857 </a:t>
            </a:r>
            <a:r>
              <a:rPr lang="en-US" b="1" dirty="0"/>
              <a:t>- Small quantities of </a:t>
            </a:r>
            <a:r>
              <a:rPr lang="en-US" b="1" dirty="0" err="1"/>
              <a:t>dryland</a:t>
            </a:r>
            <a:r>
              <a:rPr lang="en-US" b="1" dirty="0"/>
              <a:t> cotton grown in </a:t>
            </a:r>
            <a:r>
              <a:rPr lang="en-US" b="1" dirty="0" smtClean="0"/>
              <a:t>Queensland</a:t>
            </a:r>
            <a:endParaRPr lang="en-US" dirty="0"/>
          </a:p>
          <a:p>
            <a:r>
              <a:rPr lang="en-US" dirty="0"/>
              <a:t>1926 - The Queensland Cotton Marketing Board is established.  Government subsidy introduced to promote production in central </a:t>
            </a:r>
            <a:r>
              <a:rPr lang="en-US" dirty="0" smtClean="0"/>
              <a:t>Queensland</a:t>
            </a:r>
            <a:endParaRPr lang="en-US" dirty="0"/>
          </a:p>
          <a:p>
            <a:r>
              <a:rPr lang="en-US" b="1" dirty="0"/>
              <a:t>1934 - Cotton production reaches 17,000 </a:t>
            </a:r>
            <a:r>
              <a:rPr lang="en-US" b="1" dirty="0" smtClean="0"/>
              <a:t>bales</a:t>
            </a:r>
            <a:endParaRPr lang="en-US" dirty="0"/>
          </a:p>
          <a:p>
            <a:r>
              <a:rPr lang="en-US" b="1" dirty="0"/>
              <a:t>1958 - </a:t>
            </a:r>
            <a:r>
              <a:rPr lang="en-US" b="1" dirty="0" err="1"/>
              <a:t>Keepit</a:t>
            </a:r>
            <a:r>
              <a:rPr lang="en-US" b="1" dirty="0"/>
              <a:t> Dam is completed on the </a:t>
            </a:r>
            <a:r>
              <a:rPr lang="en-US" b="1" dirty="0" err="1"/>
              <a:t>Namoi</a:t>
            </a:r>
            <a:r>
              <a:rPr lang="en-US" b="1" dirty="0"/>
              <a:t> River in NSW, providing irrigation water to the </a:t>
            </a:r>
            <a:r>
              <a:rPr lang="en-US" b="1" dirty="0" err="1"/>
              <a:t>Namoi</a:t>
            </a:r>
            <a:r>
              <a:rPr lang="en-US" b="1" dirty="0"/>
              <a:t> </a:t>
            </a:r>
            <a:r>
              <a:rPr lang="en-US" b="1" dirty="0" smtClean="0"/>
              <a:t>Valley</a:t>
            </a:r>
            <a:endParaRPr lang="en-US" dirty="0"/>
          </a:p>
          <a:p>
            <a:r>
              <a:rPr lang="en-US" dirty="0"/>
              <a:t>1960 - Limited irrigated cotton production commences in south-west </a:t>
            </a:r>
            <a:r>
              <a:rPr lang="en-US" dirty="0" smtClean="0"/>
              <a:t>Queensland</a:t>
            </a:r>
            <a:endParaRPr lang="en-US" dirty="0"/>
          </a:p>
          <a:p>
            <a:r>
              <a:rPr lang="en-US" b="1" dirty="0"/>
              <a:t>1961 - Commercial crop planted at Wee Waa, using water from </a:t>
            </a:r>
            <a:r>
              <a:rPr lang="en-US" b="1" dirty="0" err="1"/>
              <a:t>Keepit</a:t>
            </a:r>
            <a:r>
              <a:rPr lang="en-US" b="1" dirty="0"/>
              <a:t> </a:t>
            </a:r>
            <a:r>
              <a:rPr lang="en-US" b="1" dirty="0" smtClean="0"/>
              <a:t>Dam</a:t>
            </a:r>
            <a:endParaRPr lang="en-US" dirty="0"/>
          </a:p>
          <a:p>
            <a:r>
              <a:rPr lang="en-US" b="1" dirty="0"/>
              <a:t>1968 - Emerald Irrigation Area produces first exportable </a:t>
            </a:r>
            <a:r>
              <a:rPr lang="en-US" b="1" dirty="0" smtClean="0"/>
              <a:t>surplus</a:t>
            </a:r>
            <a:endParaRPr lang="en-US" dirty="0"/>
          </a:p>
          <a:p>
            <a:r>
              <a:rPr lang="en-US" b="1" dirty="0"/>
              <a:t>1973 - Cotton production on the </a:t>
            </a:r>
            <a:r>
              <a:rPr lang="en-US" b="1" dirty="0" err="1"/>
              <a:t>Ord</a:t>
            </a:r>
            <a:r>
              <a:rPr lang="en-US" b="1" dirty="0"/>
              <a:t> River Scheme ceases, mainly due to insect resistance to pesticides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917" y="6254749"/>
            <a:ext cx="2230985" cy="4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569212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History post 1973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 </a:t>
            </a:r>
          </a:p>
          <a:p>
            <a:r>
              <a:rPr lang="en-US" b="1" dirty="0"/>
              <a:t>1976 - Cotton established in </a:t>
            </a:r>
            <a:r>
              <a:rPr lang="en-US" b="1" dirty="0" err="1"/>
              <a:t>Gwydir</a:t>
            </a:r>
            <a:r>
              <a:rPr lang="en-US" b="1" dirty="0"/>
              <a:t> Valley at </a:t>
            </a:r>
            <a:r>
              <a:rPr lang="en-US" b="1" dirty="0" err="1"/>
              <a:t>Moree</a:t>
            </a:r>
            <a:r>
              <a:rPr lang="en-US" b="1" dirty="0"/>
              <a:t> using water from the newly constructed </a:t>
            </a:r>
            <a:r>
              <a:rPr lang="en-US" b="1" dirty="0" err="1"/>
              <a:t>Copeton</a:t>
            </a:r>
            <a:r>
              <a:rPr lang="en-US" b="1" dirty="0"/>
              <a:t> </a:t>
            </a:r>
            <a:r>
              <a:rPr lang="en-US" b="1" dirty="0" smtClean="0"/>
              <a:t>Dam</a:t>
            </a:r>
            <a:endParaRPr lang="en-US" dirty="0"/>
          </a:p>
          <a:p>
            <a:r>
              <a:rPr lang="en-US" dirty="0"/>
              <a:t>1977 - The construction of the </a:t>
            </a:r>
            <a:r>
              <a:rPr lang="en-US" dirty="0" err="1"/>
              <a:t>Pindari</a:t>
            </a:r>
            <a:r>
              <a:rPr lang="en-US" dirty="0"/>
              <a:t> and </a:t>
            </a:r>
            <a:r>
              <a:rPr lang="en-US" dirty="0" err="1"/>
              <a:t>Glenlyon</a:t>
            </a:r>
            <a:r>
              <a:rPr lang="en-US" dirty="0"/>
              <a:t> Dams allows cotton to be grown in the Macintyre Valley in Southern </a:t>
            </a:r>
            <a:r>
              <a:rPr lang="en-US" dirty="0" smtClean="0"/>
              <a:t>Queensland</a:t>
            </a:r>
            <a:endParaRPr lang="en-US" dirty="0"/>
          </a:p>
          <a:p>
            <a:r>
              <a:rPr lang="en-US" b="1" dirty="0"/>
              <a:t>1995 - Drought causes harvest to fall to 1.5 million </a:t>
            </a:r>
            <a:r>
              <a:rPr lang="en-US" b="1" dirty="0" smtClean="0"/>
              <a:t>bales</a:t>
            </a:r>
            <a:endParaRPr lang="en-US" dirty="0"/>
          </a:p>
          <a:p>
            <a:r>
              <a:rPr lang="en-US" b="1" dirty="0"/>
              <a:t>1996</a:t>
            </a:r>
            <a:r>
              <a:rPr lang="en-US" dirty="0"/>
              <a:t> - The first transgenic cotton variety (</a:t>
            </a:r>
            <a:r>
              <a:rPr lang="en-US" dirty="0" err="1"/>
              <a:t>Ingard</a:t>
            </a:r>
            <a:r>
              <a:rPr lang="en-US" dirty="0"/>
              <a:t>®) introduced to </a:t>
            </a:r>
            <a:r>
              <a:rPr lang="en-US" dirty="0" smtClean="0"/>
              <a:t>Australia</a:t>
            </a:r>
            <a:endParaRPr lang="en-US" dirty="0"/>
          </a:p>
          <a:p>
            <a:r>
              <a:rPr lang="en-US" dirty="0"/>
              <a:t>2002/04 - Worst drought in 100 years results in 60 per cent reduction in crop </a:t>
            </a:r>
            <a:r>
              <a:rPr lang="en-US" dirty="0" smtClean="0"/>
              <a:t>size</a:t>
            </a:r>
            <a:endParaRPr lang="en-US" dirty="0"/>
          </a:p>
          <a:p>
            <a:r>
              <a:rPr lang="en-US" dirty="0"/>
              <a:t>2003 - Transgenic </a:t>
            </a:r>
            <a:r>
              <a:rPr lang="en-US" dirty="0" err="1"/>
              <a:t>Bollgard</a:t>
            </a:r>
            <a:r>
              <a:rPr lang="en-US" dirty="0"/>
              <a:t> II® variety introduced to Australia, replacing </a:t>
            </a:r>
            <a:r>
              <a:rPr lang="en-US" dirty="0" err="1" smtClean="0"/>
              <a:t>Ingard</a:t>
            </a:r>
            <a:endParaRPr lang="en-US" dirty="0"/>
          </a:p>
          <a:p>
            <a:r>
              <a:rPr lang="en-US" b="1" dirty="0"/>
              <a:t>2005 - Australian crop sets new world record yield, leading to a 2.9 million bale </a:t>
            </a:r>
            <a:r>
              <a:rPr lang="en-US" b="1" dirty="0" smtClean="0"/>
              <a:t>crop</a:t>
            </a:r>
            <a:endParaRPr lang="en-US" dirty="0"/>
          </a:p>
          <a:p>
            <a:r>
              <a:rPr lang="en-US" dirty="0"/>
              <a:t>2005/06 - 95% of Australia’s cotton growers plant transgenic varieties, accounting for 80 per cent of total cotton </a:t>
            </a:r>
            <a:r>
              <a:rPr lang="en-US" dirty="0" smtClean="0"/>
              <a:t>crop</a:t>
            </a:r>
          </a:p>
          <a:p>
            <a:r>
              <a:rPr lang="en-US" b="1" dirty="0" smtClean="0"/>
              <a:t>2007</a:t>
            </a:r>
            <a:r>
              <a:rPr lang="en-US" b="1" dirty="0"/>
              <a:t>/08 - Australian cotton industry severely impacted by drought, leading to smallest crop in 30 </a:t>
            </a:r>
            <a:r>
              <a:rPr lang="en-US" b="1" dirty="0" smtClean="0"/>
              <a:t>years</a:t>
            </a:r>
            <a:endParaRPr lang="en-US" dirty="0"/>
          </a:p>
          <a:p>
            <a:r>
              <a:rPr lang="en-US" dirty="0"/>
              <a:t>2010/11 - Record crop of 4.1 million bales, industry in resurgence after almost a decade of drought</a:t>
            </a:r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29917" y="6254749"/>
            <a:ext cx="2230985" cy="4127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53698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81200" y="0"/>
            <a:ext cx="517085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788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1800"/>
            <a:ext cx="9144000" cy="598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52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6163</TotalTime>
  <Words>1403</Words>
  <Application>Microsoft Office PowerPoint</Application>
  <PresentationFormat>On-screen Show (4:3)</PresentationFormat>
  <Paragraphs>218</Paragraphs>
  <Slides>27</Slides>
  <Notes>27</Notes>
  <HiddenSlides>2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1" baseType="lpstr">
      <vt:lpstr>Arial</vt:lpstr>
      <vt:lpstr>Calibri</vt:lpstr>
      <vt:lpstr>Wingdings</vt:lpstr>
      <vt:lpstr>Office Theme</vt:lpstr>
      <vt:lpstr>PowerPoint Presentation</vt:lpstr>
      <vt:lpstr>Overview</vt:lpstr>
      <vt:lpstr>PowerPoint Presentation</vt:lpstr>
      <vt:lpstr>PowerPoint Presentation</vt:lpstr>
      <vt:lpstr>PowerPoint Presentation</vt:lpstr>
      <vt:lpstr>History Pre 1973</vt:lpstr>
      <vt:lpstr>History post 1973</vt:lpstr>
      <vt:lpstr>PowerPoint Presentation</vt:lpstr>
      <vt:lpstr>PowerPoint Presentation</vt:lpstr>
      <vt:lpstr>Transformational Technology</vt:lpstr>
      <vt:lpstr>Australian Cotton Industry 2015</vt:lpstr>
      <vt:lpstr>PowerPoint Presentation</vt:lpstr>
      <vt:lpstr>Plant Breeding</vt:lpstr>
      <vt:lpstr>Integrated Pest Management</vt:lpstr>
      <vt:lpstr>PowerPoint Presentation</vt:lpstr>
      <vt:lpstr>PowerPoint Presentation</vt:lpstr>
      <vt:lpstr>The cotton pest complex</vt:lpstr>
      <vt:lpstr>Integrated Weed Management</vt:lpstr>
      <vt:lpstr>Disease Management</vt:lpstr>
      <vt:lpstr>Nutrient Management</vt:lpstr>
      <vt:lpstr>PowerPoint Presentation</vt:lpstr>
      <vt:lpstr>Water Use Efficiency</vt:lpstr>
      <vt:lpstr>Modern Dryland Farming Systems</vt:lpstr>
      <vt:lpstr>Fibre Quality</vt:lpstr>
      <vt:lpstr>Fibre Quality</vt:lpstr>
      <vt:lpstr>Conclusions</vt:lpstr>
      <vt:lpstr>PowerPoint Presentation</vt:lpstr>
    </vt:vector>
  </TitlesOfParts>
  <Manager/>
  <Company>Hamilton Agriculture (Qld) Pty Ltd</Company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David Hamilton</dc:creator>
  <cp:keywords/>
  <dc:description/>
  <cp:lastModifiedBy>Doug Wiles</cp:lastModifiedBy>
  <cp:revision>57</cp:revision>
  <cp:lastPrinted>2015-08-06T02:34:20Z</cp:lastPrinted>
  <dcterms:created xsi:type="dcterms:W3CDTF">2014-03-09T07:23:18Z</dcterms:created>
  <dcterms:modified xsi:type="dcterms:W3CDTF">2015-10-15T22:50:30Z</dcterms:modified>
  <cp:category/>
</cp:coreProperties>
</file>