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72" r:id="rId10"/>
    <p:sldId id="273" r:id="rId11"/>
    <p:sldId id="274" r:id="rId12"/>
    <p:sldId id="275" r:id="rId13"/>
    <p:sldId id="271" r:id="rId14"/>
    <p:sldId id="263" r:id="rId15"/>
    <p:sldId id="264" r:id="rId16"/>
    <p:sldId id="269" r:id="rId17"/>
    <p:sldId id="265" r:id="rId18"/>
    <p:sldId id="266" r:id="rId19"/>
    <p:sldId id="267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6310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873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368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3388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8911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650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974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6457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27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4703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435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E36B1-3DC5-4D59-BC30-CCBEDCE10D0C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32812-0C08-4CA5-ADFB-5B395E35955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0096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ig.org.a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Avoca perennials cattle 0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-677039"/>
            <a:ext cx="9388286" cy="763443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772400" cy="1470025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Innovations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9752" y="4941168"/>
            <a:ext cx="5328592" cy="1752600"/>
          </a:xfrm>
        </p:spPr>
        <p:txBody>
          <a:bodyPr/>
          <a:lstStyle/>
          <a:p>
            <a:pPr algn="l"/>
            <a:r>
              <a:rPr lang="en-AU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Craig Forsyth</a:t>
            </a:r>
          </a:p>
          <a:p>
            <a:pPr algn="l"/>
            <a:r>
              <a:rPr lang="en-AU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Producer, Dongara WA</a:t>
            </a:r>
            <a:br>
              <a:rPr lang="en-AU" dirty="0" smtClean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en-AU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Mingenew Irwin Group Chair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139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en-AU" dirty="0">
                <a:latin typeface="Constantia" panose="02030602050306030303" pitchFamily="18" charset="0"/>
                <a:cs typeface="Times New Roman" panose="02020603050405020304" pitchFamily="18" charset="0"/>
              </a:rPr>
              <a:t>Opportunity for mating heifers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7824" y="1844824"/>
            <a:ext cx="5842992" cy="45259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Delivered on farm 200 to 250 kg.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Joined for 7 weeks at 300 kg.</a:t>
            </a:r>
          </a:p>
          <a:p>
            <a:pPr>
              <a:spcAft>
                <a:spcPts val="600"/>
              </a:spcAft>
            </a:pPr>
            <a:r>
              <a:rPr lang="en-AU" sz="2100" dirty="0" err="1">
                <a:latin typeface="Constantia" panose="02030602050306030303" pitchFamily="18" charset="0"/>
                <a:cs typeface="Times New Roman" panose="02020603050405020304" pitchFamily="18" charset="0"/>
              </a:rPr>
              <a:t>Preg</a:t>
            </a: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 tested 6 weeks later.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Empties sold.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Pregnant heifers returned to </a:t>
            </a:r>
            <a:r>
              <a:rPr lang="en-AU" sz="21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station with </a:t>
            </a: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bulls.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Cost for station-bred cow similar </a:t>
            </a:r>
            <a:r>
              <a:rPr lang="en-AU" sz="21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but 1 </a:t>
            </a: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year older and could be pregnant </a:t>
            </a:r>
            <a:r>
              <a:rPr lang="en-AU" sz="21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to </a:t>
            </a: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mickey bull with vibrio?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Heifers are weighed on-farm </a:t>
            </a:r>
            <a:r>
              <a:rPr lang="en-AU" sz="21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for performance </a:t>
            </a: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selection</a:t>
            </a:r>
            <a:endParaRPr lang="en-AU" sz="21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28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188640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en-AU" dirty="0">
                <a:latin typeface="Constantia" panose="02030602050306030303" pitchFamily="18" charset="0"/>
                <a:cs typeface="Times New Roman" panose="02020603050405020304" pitchFamily="18" charset="0"/>
              </a:rPr>
              <a:t>Opportunity for mating heifers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800" y="1412776"/>
            <a:ext cx="6120680" cy="4997152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en-AU" sz="2300" b="1" dirty="0">
                <a:latin typeface="Constantia" panose="02030602050306030303" pitchFamily="18" charset="0"/>
              </a:rPr>
              <a:t>Cost of heifers being mated on farm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Heifers come down 200-250kg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Return at 350-400 kg (</a:t>
            </a:r>
            <a:r>
              <a:rPr lang="en-AU" sz="2300" dirty="0" err="1">
                <a:latin typeface="Constantia" panose="02030602050306030303" pitchFamily="18" charset="0"/>
              </a:rPr>
              <a:t>avg</a:t>
            </a:r>
            <a:r>
              <a:rPr lang="en-AU" sz="2300" dirty="0">
                <a:latin typeface="Constantia" panose="02030602050306030303" pitchFamily="18" charset="0"/>
              </a:rPr>
              <a:t> weight gain 150 kg)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Backgrounding 			  $</a:t>
            </a:r>
            <a:r>
              <a:rPr lang="en-AU" sz="2300" dirty="0" smtClean="0">
                <a:latin typeface="Constantia" panose="02030602050306030303" pitchFamily="18" charset="0"/>
              </a:rPr>
              <a:t>165/head</a:t>
            </a:r>
            <a:endParaRPr lang="en-AU" sz="2300" dirty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2% bulls - $3,000/bull 		 </a:t>
            </a:r>
            <a:r>
              <a:rPr lang="en-AU" sz="2300" dirty="0" smtClean="0">
                <a:latin typeface="Constantia" panose="02030602050306030303" pitchFamily="18" charset="0"/>
              </a:rPr>
              <a:t> $</a:t>
            </a:r>
            <a:r>
              <a:rPr lang="en-AU" sz="2300" dirty="0">
                <a:latin typeface="Constantia" panose="02030602050306030303" pitchFamily="18" charset="0"/>
              </a:rPr>
              <a:t>75/calf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Freight both ways 			  $60/head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Vaccinations				  $20/head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Total cost to pastoralist		</a:t>
            </a:r>
            <a:r>
              <a:rPr lang="en-AU" sz="2300" b="1" dirty="0" smtClean="0">
                <a:latin typeface="Constantia" panose="02030602050306030303" pitchFamily="18" charset="0"/>
              </a:rPr>
              <a:t>$320/head</a:t>
            </a:r>
            <a:endParaRPr lang="en-AU" sz="2300" b="1" dirty="0">
              <a:latin typeface="Constantia" panose="02030602050306030303" pitchFamily="18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en-AU" sz="2300" dirty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en-AU" sz="2300" b="1" dirty="0">
                <a:latin typeface="Constantia" panose="02030602050306030303" pitchFamily="18" charset="0"/>
              </a:rPr>
              <a:t>Cost of heifers being mated on station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Opportunity cost (</a:t>
            </a:r>
            <a:r>
              <a:rPr lang="en-AU" sz="2300" dirty="0" err="1">
                <a:latin typeface="Constantia" panose="02030602050306030303" pitchFamily="18" charset="0"/>
              </a:rPr>
              <a:t>agist</a:t>
            </a:r>
            <a:r>
              <a:rPr lang="en-AU" sz="2300" dirty="0">
                <a:latin typeface="Constantia" panose="02030602050306030303" pitchFamily="18" charset="0"/>
              </a:rPr>
              <a:t> for 12 months) </a:t>
            </a:r>
            <a:r>
              <a:rPr lang="en-AU" sz="2300" dirty="0" smtClean="0">
                <a:latin typeface="Constantia" panose="02030602050306030303" pitchFamily="18" charset="0"/>
              </a:rPr>
              <a:t>$</a:t>
            </a:r>
            <a:r>
              <a:rPr lang="en-AU" sz="2300" dirty="0">
                <a:latin typeface="Constantia" panose="02030602050306030303" pitchFamily="18" charset="0"/>
              </a:rPr>
              <a:t>130/head 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4% bulls - $3,000/bull		   </a:t>
            </a:r>
            <a:r>
              <a:rPr lang="en-AU" sz="2300" dirty="0" smtClean="0">
                <a:latin typeface="Constantia" panose="02030602050306030303" pitchFamily="18" charset="0"/>
              </a:rPr>
              <a:t>$</a:t>
            </a:r>
            <a:r>
              <a:rPr lang="en-AU" sz="2300" dirty="0">
                <a:latin typeface="Constantia" panose="02030602050306030303" pitchFamily="18" charset="0"/>
              </a:rPr>
              <a:t>150/calf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Mortality – 10% but could be higher	</a:t>
            </a:r>
            <a:r>
              <a:rPr lang="en-AU" sz="2300" dirty="0" smtClean="0">
                <a:latin typeface="Constantia" panose="02030602050306030303" pitchFamily="18" charset="0"/>
              </a:rPr>
              <a:t>   $</a:t>
            </a:r>
            <a:r>
              <a:rPr lang="en-AU" sz="2300" dirty="0">
                <a:latin typeface="Constantia" panose="02030602050306030303" pitchFamily="18" charset="0"/>
              </a:rPr>
              <a:t>40/head</a:t>
            </a:r>
          </a:p>
          <a:p>
            <a:pPr>
              <a:lnSpc>
                <a:spcPct val="90000"/>
              </a:lnSpc>
              <a:defRPr/>
            </a:pPr>
            <a:r>
              <a:rPr lang="en-AU" sz="2300" dirty="0">
                <a:latin typeface="Constantia" panose="02030602050306030303" pitchFamily="18" charset="0"/>
              </a:rPr>
              <a:t>Total cost to pastoralist		 </a:t>
            </a:r>
            <a:r>
              <a:rPr lang="en-AU" sz="2300" b="1" dirty="0" smtClean="0">
                <a:latin typeface="Constantia" panose="02030602050306030303" pitchFamily="18" charset="0"/>
              </a:rPr>
              <a:t>$</a:t>
            </a:r>
            <a:r>
              <a:rPr lang="en-AU" sz="2300" b="1" dirty="0">
                <a:latin typeface="Constantia" panose="02030602050306030303" pitchFamily="18" charset="0"/>
              </a:rPr>
              <a:t>320/head</a:t>
            </a:r>
          </a:p>
          <a:p>
            <a:endParaRPr lang="en-AU" sz="22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45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en-AU" dirty="0">
                <a:latin typeface="Constantia" panose="02030602050306030303" pitchFamily="18" charset="0"/>
                <a:cs typeface="Times New Roman" panose="02020603050405020304" pitchFamily="18" charset="0"/>
              </a:rPr>
              <a:t>Opportunity for mating heifers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1008" y="1844824"/>
            <a:ext cx="5842992" cy="4525963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Pregnant to good bulls.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Mated at correct weight.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7 week calving span.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Proven fertile and “set up” for life.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Adapted to station environment.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Environment acclimatisation of the accompanying bulls.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Unloaded to saved paddock.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Younger average age of </a:t>
            </a:r>
            <a:r>
              <a:rPr lang="en-AU" sz="21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breeder </a:t>
            </a: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herd</a:t>
            </a:r>
            <a:r>
              <a:rPr lang="en-AU" sz="21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AU" sz="2000" dirty="0">
                <a:latin typeface="Constantia" panose="02030602050306030303" pitchFamily="18" charset="0"/>
                <a:cs typeface="Times New Roman" panose="02020603050405020304" pitchFamily="18" charset="0"/>
              </a:rPr>
              <a:t>Proximity to Port of Geraldton means cattle </a:t>
            </a:r>
            <a:br>
              <a:rPr lang="en-AU" sz="2000" dirty="0">
                <a:latin typeface="Constantia" panose="02030602050306030303" pitchFamily="18" charset="0"/>
                <a:cs typeface="Times New Roman" panose="02020603050405020304" pitchFamily="18" charset="0"/>
              </a:rPr>
            </a:br>
            <a:r>
              <a:rPr lang="en-AU" sz="2000" dirty="0">
                <a:latin typeface="Constantia" panose="02030602050306030303" pitchFamily="18" charset="0"/>
                <a:cs typeface="Times New Roman" panose="02020603050405020304" pitchFamily="18" charset="0"/>
              </a:rPr>
              <a:t>can be moved easily.</a:t>
            </a:r>
          </a:p>
          <a:p>
            <a:pPr>
              <a:spcAft>
                <a:spcPts val="600"/>
              </a:spcAft>
            </a:pPr>
            <a:r>
              <a:rPr lang="en-AU" sz="2000" dirty="0">
                <a:latin typeface="Constantia" panose="02030602050306030303" pitchFamily="18" charset="0"/>
                <a:cs typeface="Times New Roman" panose="02020603050405020304" pitchFamily="18" charset="0"/>
              </a:rPr>
              <a:t>Reduce freight and shrinkage to southern ports or feedlots.</a:t>
            </a:r>
          </a:p>
          <a:p>
            <a:pPr marL="0" indent="0">
              <a:spcAft>
                <a:spcPts val="600"/>
              </a:spcAft>
              <a:buNone/>
            </a:pPr>
            <a:endParaRPr lang="en-AU" sz="21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15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5770984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Projects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3808" y="1600200"/>
            <a:ext cx="5842992" cy="4525963"/>
          </a:xfrm>
        </p:spPr>
        <p:txBody>
          <a:bodyPr>
            <a:normAutofit/>
          </a:bodyPr>
          <a:lstStyle/>
          <a:p>
            <a:r>
              <a:rPr lang="en-AU" sz="2200" dirty="0" smtClean="0">
                <a:latin typeface="Constantia" panose="02030602050306030303" pitchFamily="18" charset="0"/>
              </a:rPr>
              <a:t>More cattle on the property = Embrace Continuous Improvement through Research.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Importance of good relationship with funding bodies and researchers.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Most valued aspect: working with project partners.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MIG has a history of working collaboratively with funding bodies and scientists. We are often asked to participate on various projects thanks to our strong relationships with research partners.</a:t>
            </a:r>
          </a:p>
        </p:txBody>
      </p:sp>
      <p:pic>
        <p:nvPicPr>
          <p:cNvPr id="5" name="Picture 4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089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98976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Constantia" panose="02030602050306030303" pitchFamily="18" charset="0"/>
              </a:rPr>
              <a:t>CSIRO project: </a:t>
            </a:r>
            <a:br>
              <a:rPr lang="en-AU" dirty="0" smtClean="0">
                <a:latin typeface="Constantia" panose="02030602050306030303" pitchFamily="18" charset="0"/>
              </a:rPr>
            </a:br>
            <a:r>
              <a:rPr lang="en-AU" dirty="0" smtClean="0">
                <a:latin typeface="Constantia" panose="02030602050306030303" pitchFamily="18" charset="0"/>
              </a:rPr>
              <a:t>Peer Training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3808" y="1772816"/>
            <a:ext cx="5842992" cy="4525963"/>
          </a:xfrm>
        </p:spPr>
        <p:txBody>
          <a:bodyPr>
            <a:normAutofit/>
          </a:bodyPr>
          <a:lstStyle/>
          <a:p>
            <a:r>
              <a:rPr lang="en-AU" sz="2200" dirty="0" smtClean="0">
                <a:latin typeface="Constantia" panose="02030602050306030303" pitchFamily="18" charset="0"/>
              </a:rPr>
              <a:t>Adaptation of rangeland cattle relocated to temperate agricultural pastures.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Cattle fitted with collars with activity sensors.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Behavioural adaptation period of 4-6 weeks for pastoral heifers (1/3 weight gain).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Local cattle used as peer trainers will assist in adaptation but not necessarily weight gain.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Better understanding of behaviour = better management and increased weight gain.</a:t>
            </a: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4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5626968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SERCS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816" y="1600200"/>
            <a:ext cx="5770984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AU" sz="2200" dirty="0" smtClean="0">
                <a:latin typeface="Constantia" panose="02030602050306030303" pitchFamily="18" charset="0"/>
              </a:rPr>
              <a:t>Shrubs for Emission Reduction and Carbon Storage</a:t>
            </a:r>
            <a:br>
              <a:rPr lang="en-AU" sz="2200" dirty="0" smtClean="0">
                <a:latin typeface="Constantia" panose="02030602050306030303" pitchFamily="18" charset="0"/>
              </a:rPr>
            </a:br>
            <a:endParaRPr lang="en-AU" sz="2200" dirty="0" smtClean="0">
              <a:latin typeface="Constantia" panose="02030602050306030303" pitchFamily="18" charset="0"/>
            </a:endParaRPr>
          </a:p>
          <a:p>
            <a:r>
              <a:rPr lang="en-AU" sz="2200" dirty="0" smtClean="0">
                <a:latin typeface="Constantia" panose="02030602050306030303" pitchFamily="18" charset="0"/>
              </a:rPr>
              <a:t>Run by the Mingenew Irwin Group nationally – 7 locations in 3 states.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Based on Enrich project findings.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7 species of perennial shrubs.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7256 shrubs planted over 16ha.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71% survival rate.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Methane emissions measurement following grazing.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Soil analyses.</a:t>
            </a:r>
          </a:p>
          <a:p>
            <a:pPr marL="0" indent="0">
              <a:buNone/>
            </a:pPr>
            <a:endParaRPr lang="en-AU" sz="2200" dirty="0" smtClean="0">
              <a:latin typeface="Constantia" panose="02030602050306030303" pitchFamily="18" charset="0"/>
            </a:endParaRPr>
          </a:p>
          <a:p>
            <a:endParaRPr lang="en-AU" dirty="0"/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MIG Logo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5445224"/>
            <a:ext cx="1253412" cy="1268760"/>
          </a:xfrm>
          <a:prstGeom prst="rect">
            <a:avLst/>
          </a:prstGeom>
          <a:effectLst>
            <a:glow rad="63500">
              <a:schemeClr val="accent6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738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SERCS</a:t>
            </a:r>
            <a:endParaRPr lang="en-AU" dirty="0">
              <a:latin typeface="Constantia" panose="02030602050306030303" pitchFamily="18" charset="0"/>
            </a:endParaRPr>
          </a:p>
        </p:txBody>
      </p:sp>
      <p:pic>
        <p:nvPicPr>
          <p:cNvPr id="5" name="Picture 2" descr="C:\Users\Helen\AppData\Local\Microsoft\Windows\Temporary Internet Files\Content.Outlook\FBH7V9XX\_MG_6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65" y="1268760"/>
            <a:ext cx="3888432" cy="25922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:\MIG\Admin\Photos\2015\SECRS methane\IMG_53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65" y="4144466"/>
            <a:ext cx="3888432" cy="25922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473" y="1268760"/>
            <a:ext cx="3938388" cy="26135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8" descr="M:\MIG\Admin\Photos\2014\2014\SERCS farmers visit WA\IMGP05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048" y="4144467"/>
            <a:ext cx="1728191" cy="12961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M:\MIG\Admin\Photos\2014\2014\SERCS farmers visit WA\IMGP05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047" y="5572899"/>
            <a:ext cx="1728191" cy="114438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3" t="19247" r="12170"/>
          <a:stretch/>
        </p:blipFill>
        <p:spPr bwMode="auto">
          <a:xfrm>
            <a:off x="7348693" y="4121906"/>
            <a:ext cx="1512168" cy="2595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4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260648"/>
            <a:ext cx="5760640" cy="1143000"/>
          </a:xfrm>
        </p:spPr>
        <p:txBody>
          <a:bodyPr/>
          <a:lstStyle/>
          <a:p>
            <a:r>
              <a:rPr lang="en-AU" dirty="0" err="1" smtClean="0">
                <a:latin typeface="Constantia" panose="02030602050306030303" pitchFamily="18" charset="0"/>
              </a:rPr>
              <a:t>Anameka</a:t>
            </a:r>
            <a:r>
              <a:rPr lang="en-AU" dirty="0" smtClean="0">
                <a:latin typeface="Constantia" panose="02030602050306030303" pitchFamily="18" charset="0"/>
              </a:rPr>
              <a:t> saltbush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9832" y="1340768"/>
            <a:ext cx="5770984" cy="4525963"/>
          </a:xfrm>
        </p:spPr>
        <p:txBody>
          <a:bodyPr>
            <a:normAutofit/>
          </a:bodyPr>
          <a:lstStyle/>
          <a:p>
            <a:r>
              <a:rPr lang="en-AU" sz="2200" dirty="0" smtClean="0">
                <a:latin typeface="Constantia" panose="02030602050306030303" pitchFamily="18" charset="0"/>
              </a:rPr>
              <a:t>New elite line of </a:t>
            </a:r>
            <a:r>
              <a:rPr lang="en-AU" sz="2200" dirty="0" err="1" smtClean="0">
                <a:latin typeface="Constantia" panose="02030602050306030303" pitchFamily="18" charset="0"/>
              </a:rPr>
              <a:t>Oldman</a:t>
            </a:r>
            <a:r>
              <a:rPr lang="en-AU" sz="2200" dirty="0" smtClean="0">
                <a:latin typeface="Constantia" panose="02030602050306030303" pitchFamily="18" charset="0"/>
              </a:rPr>
              <a:t> saltbush.</a:t>
            </a:r>
          </a:p>
          <a:p>
            <a:r>
              <a:rPr lang="en-AU" sz="2200" dirty="0">
                <a:latin typeface="Constantia" panose="02030602050306030303" pitchFamily="18" charset="0"/>
              </a:rPr>
              <a:t>S</a:t>
            </a:r>
            <a:r>
              <a:rPr lang="en-AU" sz="2200" dirty="0" smtClean="0">
                <a:latin typeface="Constantia" panose="02030602050306030303" pitchFamily="18" charset="0"/>
              </a:rPr>
              <a:t>elected for robustness AND palatability.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Commercially available for the first time this year.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Planted in July 2015.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10,000 trees over 20 ha.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Survival rates and grazing in 2016.</a:t>
            </a:r>
          </a:p>
          <a:p>
            <a:pPr marL="0" indent="0">
              <a:buNone/>
            </a:pPr>
            <a:endParaRPr lang="en-AU" sz="22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MIG Logo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0352" y="5445224"/>
            <a:ext cx="1253412" cy="1268760"/>
          </a:xfrm>
          <a:prstGeom prst="rect">
            <a:avLst/>
          </a:prstGeom>
          <a:effectLst>
            <a:glow rad="63500">
              <a:schemeClr val="accent6">
                <a:alpha val="40000"/>
              </a:schemeClr>
            </a:glow>
          </a:effectLst>
        </p:spPr>
      </p:pic>
      <p:pic>
        <p:nvPicPr>
          <p:cNvPr id="1026" name="Picture 2" descr="M:\MIG\Admin\Photos\2015\anameka\IMG_73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20" t="16089" r="15046"/>
          <a:stretch/>
        </p:blipFill>
        <p:spPr bwMode="auto">
          <a:xfrm>
            <a:off x="3635896" y="4609448"/>
            <a:ext cx="3388659" cy="210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23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976664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Constantia" panose="02030602050306030303" pitchFamily="18" charset="0"/>
              </a:rPr>
              <a:t>Shrubs, erosion and climate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3808" y="1988840"/>
            <a:ext cx="5915000" cy="4234780"/>
          </a:xfrm>
        </p:spPr>
        <p:txBody>
          <a:bodyPr>
            <a:normAutofit/>
          </a:bodyPr>
          <a:lstStyle/>
          <a:p>
            <a:r>
              <a:rPr lang="en-AU" sz="2200" dirty="0" smtClean="0">
                <a:latin typeface="Constantia" panose="02030602050306030303" pitchFamily="18" charset="0"/>
              </a:rPr>
              <a:t>Demonstration of perennial shrub systems enabling adaptation to erosion and climate variability.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31 ha paddock 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Over 20,000 shrubs to be planted in 2016.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Survival rates, wind speed and microclimate measurements will be collected.</a:t>
            </a:r>
            <a:endParaRPr lang="en-AU" sz="22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MIG Logo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66321" y="5445224"/>
            <a:ext cx="1253412" cy="1268760"/>
          </a:xfrm>
          <a:prstGeom prst="rect">
            <a:avLst/>
          </a:prstGeom>
          <a:effectLst>
            <a:glow rad="63500">
              <a:schemeClr val="accent6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921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Future plans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3808" y="1600200"/>
            <a:ext cx="5842992" cy="4853136"/>
          </a:xfrm>
        </p:spPr>
        <p:txBody>
          <a:bodyPr>
            <a:normAutofit/>
          </a:bodyPr>
          <a:lstStyle/>
          <a:p>
            <a:r>
              <a:rPr lang="en-AU" sz="2200" dirty="0" smtClean="0">
                <a:latin typeface="Constantia" panose="02030602050306030303" pitchFamily="18" charset="0"/>
              </a:rPr>
              <a:t>Trial different shrubs species.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Improve planting design.</a:t>
            </a:r>
            <a:endParaRPr lang="en-AU" sz="2200" dirty="0">
              <a:latin typeface="Constantia" panose="02030602050306030303" pitchFamily="18" charset="0"/>
            </a:endParaRPr>
          </a:p>
          <a:p>
            <a:r>
              <a:rPr lang="en-AU" sz="2200" dirty="0" smtClean="0">
                <a:latin typeface="Constantia" panose="02030602050306030303" pitchFamily="18" charset="0"/>
              </a:rPr>
              <a:t>Improve shade and shelter.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Improve pasture health and utilisation.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Improve annual legumes with our perennial </a:t>
            </a:r>
            <a:r>
              <a:rPr lang="en-AU" sz="2200" dirty="0" err="1" smtClean="0">
                <a:latin typeface="Constantia" panose="02030602050306030303" pitchFamily="18" charset="0"/>
              </a:rPr>
              <a:t>subtropicals</a:t>
            </a:r>
            <a:r>
              <a:rPr lang="en-AU" sz="2200" dirty="0" smtClean="0">
                <a:latin typeface="Constantia" panose="02030602050306030303" pitchFamily="18" charset="0"/>
              </a:rPr>
              <a:t>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Improve soil health.</a:t>
            </a:r>
          </a:p>
          <a:p>
            <a:r>
              <a:rPr lang="en-AU" sz="2200" b="1" dirty="0" smtClean="0">
                <a:latin typeface="Constantia" panose="02030602050306030303" pitchFamily="18" charset="0"/>
              </a:rPr>
              <a:t>Continuous Improvement</a:t>
            </a:r>
            <a:r>
              <a:rPr lang="en-AU" sz="2200" dirty="0" smtClean="0">
                <a:latin typeface="Constantia" panose="02030602050306030303" pitchFamily="18" charset="0"/>
              </a:rPr>
              <a:t> with grazing management.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Aim: to produce 1kg of LWG per mm of rain per hectare = better utilisation.</a:t>
            </a: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84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404664"/>
            <a:ext cx="5904656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Acknowledgements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0664" y="1844824"/>
            <a:ext cx="5853336" cy="4309939"/>
          </a:xfrm>
        </p:spPr>
        <p:txBody>
          <a:bodyPr>
            <a:normAutofit lnSpcReduction="10000"/>
          </a:bodyPr>
          <a:lstStyle/>
          <a:p>
            <a:r>
              <a:rPr lang="en-AU" sz="2200" dirty="0" err="1" smtClean="0">
                <a:latin typeface="Constantia" panose="02030602050306030303" pitchFamily="18" charset="0"/>
              </a:rPr>
              <a:t>Donelle</a:t>
            </a:r>
            <a:r>
              <a:rPr lang="en-AU" sz="2200" dirty="0" smtClean="0">
                <a:latin typeface="Constantia" panose="02030602050306030303" pitchFamily="18" charset="0"/>
              </a:rPr>
              <a:t>, Bree, Brooke and Nathan</a:t>
            </a:r>
            <a:endParaRPr lang="en-AU" sz="2200" dirty="0">
              <a:latin typeface="Constantia" panose="02030602050306030303" pitchFamily="18" charset="0"/>
            </a:endParaRPr>
          </a:p>
          <a:p>
            <a:r>
              <a:rPr lang="en-AU" sz="2200" dirty="0" smtClean="0">
                <a:latin typeface="Constantia" panose="02030602050306030303" pitchFamily="18" charset="0"/>
              </a:rPr>
              <a:t>Sheila and Helene from MIG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Tim Wiley from DAFWA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Bob Nichols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The Darcy Family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The Grey Family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The Gooch Family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The </a:t>
            </a:r>
            <a:r>
              <a:rPr lang="en-AU" sz="2200" dirty="0" err="1" smtClean="0">
                <a:latin typeface="Constantia" panose="02030602050306030303" pitchFamily="18" charset="0"/>
              </a:rPr>
              <a:t>Quadrio</a:t>
            </a:r>
            <a:r>
              <a:rPr lang="en-AU" sz="2200" dirty="0" smtClean="0">
                <a:latin typeface="Constantia" panose="02030602050306030303" pitchFamily="18" charset="0"/>
              </a:rPr>
              <a:t> Family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The Hetherington Family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CSIRO Scientists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Our Bank</a:t>
            </a:r>
          </a:p>
        </p:txBody>
      </p:sp>
      <p:pic>
        <p:nvPicPr>
          <p:cNvPr id="2051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24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5626968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Thank you.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5856" y="1772816"/>
            <a:ext cx="5410944" cy="435334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AU" sz="2200" dirty="0" smtClean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en-AU" sz="2600" dirty="0"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en-AU" sz="2600" dirty="0" smtClean="0">
                <a:latin typeface="Constantia" panose="02030602050306030303" pitchFamily="18" charset="0"/>
              </a:rPr>
              <a:t> Never be frightened to try new ideas.</a:t>
            </a:r>
            <a:br>
              <a:rPr lang="en-AU" sz="2600" dirty="0" smtClean="0">
                <a:latin typeface="Constantia" panose="02030602050306030303" pitchFamily="18" charset="0"/>
              </a:rPr>
            </a:br>
            <a:r>
              <a:rPr lang="en-AU" sz="2600" dirty="0" smtClean="0">
                <a:latin typeface="Constantia" panose="02030602050306030303" pitchFamily="18" charset="0"/>
              </a:rPr>
              <a:t/>
            </a:r>
            <a:br>
              <a:rPr lang="en-AU" sz="2600" dirty="0" smtClean="0">
                <a:latin typeface="Constantia" panose="02030602050306030303" pitchFamily="18" charset="0"/>
              </a:rPr>
            </a:br>
            <a:r>
              <a:rPr lang="en-AU" sz="2600" dirty="0" smtClean="0">
                <a:latin typeface="Constantia" panose="02030602050306030303" pitchFamily="18" charset="0"/>
              </a:rPr>
              <a:t/>
            </a:r>
            <a:br>
              <a:rPr lang="en-AU" sz="2600" dirty="0" smtClean="0">
                <a:latin typeface="Constantia" panose="02030602050306030303" pitchFamily="18" charset="0"/>
              </a:rPr>
            </a:br>
            <a:r>
              <a:rPr lang="en-AU" sz="2600" dirty="0" smtClean="0">
                <a:latin typeface="Constantia" panose="02030602050306030303" pitchFamily="18" charset="0"/>
              </a:rPr>
              <a:t>The fear of growing broke is the mother of innovation.</a:t>
            </a:r>
          </a:p>
          <a:p>
            <a:endParaRPr lang="en-AU" sz="2200" dirty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en-AU" sz="2200" dirty="0" smtClean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en-AU" sz="2200" dirty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en-AU" sz="2200" dirty="0" smtClean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en-AU" sz="2200" dirty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en-AU" sz="2200" dirty="0">
              <a:latin typeface="Constantia" panose="02030602050306030303" pitchFamily="18" charset="0"/>
            </a:endParaRPr>
          </a:p>
          <a:p>
            <a:pPr marL="0" indent="0">
              <a:buNone/>
            </a:pPr>
            <a:endParaRPr lang="en-AU" sz="2200" dirty="0" smtClean="0"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</a:rPr>
              <a:t>For more information on the MIG projects, </a:t>
            </a:r>
            <a:r>
              <a:rPr lang="en-AU" sz="2200" dirty="0" smtClean="0">
                <a:latin typeface="Constantia" panose="02030602050306030303" pitchFamily="18" charset="0"/>
                <a:hlinkClick r:id="rId2"/>
              </a:rPr>
              <a:t>www.mig.org.au</a:t>
            </a:r>
            <a:r>
              <a:rPr lang="en-AU" sz="2200" dirty="0" smtClean="0">
                <a:latin typeface="Constantia" panose="02030602050306030303" pitchFamily="18" charset="0"/>
              </a:rPr>
              <a:t> </a:t>
            </a:r>
            <a:endParaRPr lang="en-AU" sz="22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22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Reason for change</a:t>
            </a:r>
            <a:endParaRPr lang="en-AU" dirty="0">
              <a:latin typeface="Constantia" panose="02030602050306030303" pitchFamily="18" charset="0"/>
            </a:endParaRPr>
          </a:p>
        </p:txBody>
      </p:sp>
      <p:pic>
        <p:nvPicPr>
          <p:cNvPr id="5" name="Content Placeholder 3" descr="claying_Oct96.jpg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1462862"/>
            <a:ext cx="3888432" cy="28765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Avoca perennials cattle 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723824"/>
            <a:ext cx="3730361" cy="27977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Curved Up Arrow 10"/>
          <p:cNvSpPr/>
          <p:nvPr/>
        </p:nvSpPr>
        <p:spPr>
          <a:xfrm rot="2893893">
            <a:off x="3513616" y="4842297"/>
            <a:ext cx="1488429" cy="8978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1700808"/>
            <a:ext cx="4162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latin typeface="Constantia" panose="02030602050306030303" pitchFamily="18" charset="0"/>
              </a:rPr>
              <a:t>Waterlogging</a:t>
            </a:r>
          </a:p>
          <a:p>
            <a:r>
              <a:rPr lang="en-AU" sz="2000" dirty="0" smtClean="0">
                <a:latin typeface="Constantia" panose="02030602050306030303" pitchFamily="18" charset="0"/>
              </a:rPr>
              <a:t>Herbicide resistance</a:t>
            </a:r>
          </a:p>
          <a:p>
            <a:r>
              <a:rPr lang="en-AU" sz="2000" dirty="0" smtClean="0">
                <a:latin typeface="Constantia" panose="02030602050306030303" pitchFamily="18" charset="0"/>
              </a:rPr>
              <a:t>Diseases</a:t>
            </a:r>
          </a:p>
          <a:p>
            <a:r>
              <a:rPr lang="en-AU" sz="2000" dirty="0" smtClean="0">
                <a:latin typeface="Constantia" panose="02030602050306030303" pitchFamily="18" charset="0"/>
              </a:rPr>
              <a:t>Wind Erosion</a:t>
            </a:r>
            <a:endParaRPr lang="en-AU" sz="2000" dirty="0">
              <a:latin typeface="Constantia" panose="02030602050306030303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7327" y="4783381"/>
            <a:ext cx="25359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latin typeface="Constantia" panose="02030602050306030303" pitchFamily="18" charset="0"/>
              </a:rPr>
              <a:t>We knew we had to change the way we operated.</a:t>
            </a:r>
            <a:endParaRPr lang="en-AU" sz="2000" dirty="0">
              <a:latin typeface="Constantia" panose="0203060205030603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53318" y="1474054"/>
            <a:ext cx="769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1999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8036851" y="3723824"/>
            <a:ext cx="769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2014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056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Avoca, WA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7824" y="1600200"/>
            <a:ext cx="569897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Soil type 		White sands</a:t>
            </a:r>
          </a:p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Rainfall  		400 mm/year</a:t>
            </a:r>
            <a:endParaRPr lang="en-AU" sz="2200" dirty="0" smtClean="0">
              <a:latin typeface="Constantia" panose="02030602050306030303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Property Area (ha)	3600</a:t>
            </a:r>
          </a:p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  <a:ea typeface="Calibri"/>
                <a:cs typeface="Times New Roman" panose="02020603050405020304" pitchFamily="18" charset="0"/>
              </a:rPr>
              <a:t>Main Enterprise	Growing out 					pastoral cattle</a:t>
            </a:r>
          </a:p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  <a:ea typeface="Calibri"/>
                <a:cs typeface="Times New Roman" panose="02020603050405020304" pitchFamily="18" charset="0"/>
              </a:rPr>
              <a:t>Current pasture	</a:t>
            </a: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Perennial grasses, 				fodder shrubs, 					annual 	pasture</a:t>
            </a:r>
          </a:p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  <a:ea typeface="Calibri"/>
                <a:cs typeface="Times New Roman" panose="02020603050405020304" pitchFamily="18" charset="0"/>
              </a:rPr>
              <a:t>Stocking rates		2800 in Spring, turn 				off 3000cattle/year</a:t>
            </a:r>
          </a:p>
          <a:p>
            <a:pPr marL="0" indent="0">
              <a:buNone/>
            </a:pPr>
            <a:r>
              <a:rPr lang="en-AU" sz="2200" dirty="0" smtClean="0">
                <a:latin typeface="Constantia" panose="02030602050306030303" pitchFamily="18" charset="0"/>
                <a:ea typeface="Calibri"/>
                <a:cs typeface="Times New Roman" panose="02020603050405020304" pitchFamily="18" charset="0"/>
              </a:rPr>
              <a:t>Vegetation (ha)	600 ha remnant 				vegetation</a:t>
            </a:r>
            <a:endParaRPr lang="en-AU" sz="2200" dirty="0">
              <a:latin typeface="Constantia" panose="02030602050306030303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34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332656"/>
            <a:ext cx="5842992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What we changed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840" y="1916832"/>
            <a:ext cx="5842992" cy="435334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A rapid decline in area cropped from</a:t>
            </a:r>
            <a:b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</a:b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1,400 ha in 1999 to nothing in 2003.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Improved pastures with perennial grasses.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Introduced fodder shrubs.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Improved the watering system.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Fenced to soil types.</a:t>
            </a:r>
          </a:p>
          <a:p>
            <a:pPr>
              <a:spcAft>
                <a:spcPts val="600"/>
              </a:spcAft>
            </a:pPr>
            <a:r>
              <a:rPr lang="en-AU" sz="2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Symbiosis with pastoralist</a:t>
            </a:r>
            <a:r>
              <a:rPr lang="en-AU" sz="2200" dirty="0" smtClean="0">
                <a:latin typeface="Constantia" panose="02030602050306030303" pitchFamily="18" charset="0"/>
              </a:rPr>
              <a:t>s – matching the feed demand to the supply.</a:t>
            </a:r>
            <a:endParaRPr lang="en-AU" sz="2200" dirty="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69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en-AU" dirty="0" smtClean="0">
                <a:latin typeface="Constantia" panose="02030602050306030303" pitchFamily="18" charset="0"/>
              </a:rPr>
              <a:t>Perennials benefits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3848" y="1484784"/>
            <a:ext cx="6084168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Use of </a:t>
            </a:r>
            <a:r>
              <a:rPr lang="en-AU" sz="2100" dirty="0" err="1" smtClean="0">
                <a:latin typeface="Constantia" panose="02030602050306030303" pitchFamily="18" charset="0"/>
              </a:rPr>
              <a:t>out-of</a:t>
            </a:r>
            <a:r>
              <a:rPr lang="en-AU" sz="2100" dirty="0" smtClean="0">
                <a:latin typeface="Constantia" panose="02030602050306030303" pitchFamily="18" charset="0"/>
              </a:rPr>
              <a:t> season rainfall.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Increased production and year-round groundcover.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Symbiosis between annual and perennial pastures.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Reduced wind and water erosion.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Reduced soil surface temperatures.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Increased diversity in the system.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Increased soil moisture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Increasing soil carbon levels.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Increased biological activity and nutrient cycling</a:t>
            </a:r>
            <a:endParaRPr lang="en-AU" sz="21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76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Constantia" panose="02030602050306030303" pitchFamily="18" charset="0"/>
              </a:rPr>
              <a:t>Perennials: Grasses and Shrubs</a:t>
            </a:r>
            <a:endParaRPr lang="en-AU" dirty="0">
              <a:latin typeface="Constantia" panose="02030602050306030303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8120997"/>
              </p:ext>
            </p:extLst>
          </p:nvPr>
        </p:nvGraphicFramePr>
        <p:xfrm>
          <a:off x="2843808" y="2060848"/>
          <a:ext cx="5915026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3034706"/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 smtClean="0">
                          <a:latin typeface="Constantia" panose="02030602050306030303" pitchFamily="18" charset="0"/>
                        </a:rPr>
                        <a:t>Pasture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>
                          <a:latin typeface="Constantia" panose="02030602050306030303" pitchFamily="18" charset="0"/>
                        </a:rPr>
                        <a:t>LSU</a:t>
                      </a:r>
                      <a:r>
                        <a:rPr lang="en-AU" baseline="0" dirty="0" smtClean="0">
                          <a:latin typeface="Constantia" panose="02030602050306030303" pitchFamily="18" charset="0"/>
                        </a:rPr>
                        <a:t> grazing days/ha/year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>
                          <a:latin typeface="Constantia" panose="02030602050306030303" pitchFamily="18" charset="0"/>
                        </a:rPr>
                        <a:t>Annual grasses</a:t>
                      </a:r>
                      <a:r>
                        <a:rPr lang="en-AU" baseline="0" dirty="0" smtClean="0">
                          <a:latin typeface="Constantia" panose="02030602050306030303" pitchFamily="18" charset="0"/>
                        </a:rPr>
                        <a:t> – no rotational grazing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>
                          <a:latin typeface="Constantia" panose="02030602050306030303" pitchFamily="18" charset="0"/>
                        </a:rPr>
                        <a:t>75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>
                          <a:latin typeface="Constantia" panose="02030602050306030303" pitchFamily="18" charset="0"/>
                        </a:rPr>
                        <a:t>Annual grasses- </a:t>
                      </a:r>
                      <a:r>
                        <a:rPr lang="en-AU" baseline="0" dirty="0" smtClean="0">
                          <a:latin typeface="Constantia" panose="02030602050306030303" pitchFamily="18" charset="0"/>
                        </a:rPr>
                        <a:t> with rotational grazing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>
                          <a:latin typeface="Constantia" panose="02030602050306030303" pitchFamily="18" charset="0"/>
                        </a:rPr>
                        <a:t>120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>
                          <a:latin typeface="Constantia" panose="02030602050306030303" pitchFamily="18" charset="0"/>
                        </a:rPr>
                        <a:t>Perennial grasses with rotational</a:t>
                      </a:r>
                      <a:r>
                        <a:rPr lang="en-AU" baseline="0" dirty="0" smtClean="0">
                          <a:latin typeface="Constantia" panose="02030602050306030303" pitchFamily="18" charset="0"/>
                        </a:rPr>
                        <a:t> grazing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>
                          <a:latin typeface="Constantia" panose="02030602050306030303" pitchFamily="18" charset="0"/>
                        </a:rPr>
                        <a:t>300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>
                          <a:latin typeface="Constantia" panose="02030602050306030303" pitchFamily="18" charset="0"/>
                        </a:rPr>
                        <a:t>Tagasaste</a:t>
                      </a:r>
                      <a:r>
                        <a:rPr lang="en-AU" baseline="0" dirty="0" smtClean="0">
                          <a:latin typeface="Constantia" panose="02030602050306030303" pitchFamily="18" charset="0"/>
                        </a:rPr>
                        <a:t> with rotational grazing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>
                          <a:latin typeface="Constantia" panose="02030602050306030303" pitchFamily="18" charset="0"/>
                        </a:rPr>
                        <a:t>250</a:t>
                      </a:r>
                      <a:endParaRPr lang="en-AU" dirty="0">
                        <a:latin typeface="Constantia" panose="020306020503060303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83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Constantia" panose="02030602050306030303" pitchFamily="18" charset="0"/>
              </a:rPr>
              <a:t>Alliance with pastoralists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3808" y="1600200"/>
            <a:ext cx="5842992" cy="4525963"/>
          </a:xfrm>
        </p:spPr>
        <p:txBody>
          <a:bodyPr>
            <a:normAutofit/>
          </a:bodyPr>
          <a:lstStyle/>
          <a:p>
            <a:r>
              <a:rPr lang="en-AU" sz="2200" dirty="0" smtClean="0">
                <a:latin typeface="Constantia" panose="02030602050306030303" pitchFamily="18" charset="0"/>
              </a:rPr>
              <a:t>Profit share arrangement with 5 pastoralists.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Complementary climate and feed – matching the feed demand to the supply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Improved pasture utilisation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Improved marketing</a:t>
            </a:r>
          </a:p>
          <a:p>
            <a:r>
              <a:rPr lang="en-AU" sz="2200" dirty="0" smtClean="0">
                <a:latin typeface="Constantia" panose="02030602050306030303" pitchFamily="18" charset="0"/>
              </a:rPr>
              <a:t>Improved genetics</a:t>
            </a:r>
            <a:endParaRPr lang="en-AU" sz="22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6265778" y="3784250"/>
            <a:ext cx="2717056" cy="3004766"/>
            <a:chOff x="5003800" y="980728"/>
            <a:chExt cx="3886200" cy="5238750"/>
          </a:xfrm>
        </p:grpSpPr>
        <p:pic>
          <p:nvPicPr>
            <p:cNvPr id="6" name="Picture 4" descr="ag m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03800" y="980728"/>
              <a:ext cx="3886200" cy="523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 descr="Bovin00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744" y="1628800"/>
              <a:ext cx="6096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7" descr="Bovin00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8144" y="3138512"/>
              <a:ext cx="6096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Bovin00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72944" y="4967312"/>
              <a:ext cx="6858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6553944" y="2681312"/>
              <a:ext cx="0" cy="53340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6553944" y="1995512"/>
              <a:ext cx="1371600" cy="68580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7315944" y="2833712"/>
              <a:ext cx="9906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 sz="1600" b="1">
                <a:latin typeface="Times New Roman" pitchFamily="18" charset="0"/>
              </a:endParaRPr>
            </a:p>
          </p:txBody>
        </p:sp>
      </p:grp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413396" y="5553752"/>
            <a:ext cx="1852382" cy="103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1" dirty="0">
                <a:latin typeface="Constantia" panose="02030602050306030303" pitchFamily="18" charset="0"/>
                <a:cs typeface="Times New Roman" panose="02020603050405020304" pitchFamily="18" charset="0"/>
              </a:rPr>
              <a:t>Mediterranean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dirty="0">
                <a:latin typeface="Constantia" panose="02030602050306030303" pitchFamily="18" charset="0"/>
                <a:cs typeface="Times New Roman" panose="02020603050405020304" pitchFamily="18" charset="0"/>
              </a:rPr>
              <a:t>350-600mm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dirty="0">
                <a:latin typeface="Constantia" panose="02030602050306030303" pitchFamily="18" charset="0"/>
                <a:cs typeface="Times New Roman" panose="02020603050405020304" pitchFamily="18" charset="0"/>
              </a:rPr>
              <a:t>May-October</a:t>
            </a:r>
          </a:p>
        </p:txBody>
      </p:sp>
      <p:sp>
        <p:nvSpPr>
          <p:cNvPr id="14" name="Rectangle 5"/>
          <p:cNvSpPr txBox="1">
            <a:spLocks noChangeArrowheads="1"/>
          </p:cNvSpPr>
          <p:nvPr/>
        </p:nvSpPr>
        <p:spPr bwMode="auto">
          <a:xfrm>
            <a:off x="6149163" y="3638897"/>
            <a:ext cx="1679886" cy="103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Tropical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500-1200mm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Dec - April</a:t>
            </a:r>
            <a:endParaRPr lang="en-US" sz="18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1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5770984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latin typeface="Constantia" panose="02030602050306030303" pitchFamily="18" charset="0"/>
              </a:rPr>
              <a:t>Benefits to our business</a:t>
            </a:r>
            <a:endParaRPr lang="en-AU" dirty="0">
              <a:latin typeface="Constantia" panose="0203060205030603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840" y="1700808"/>
            <a:ext cx="5770984" cy="460851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Larger numbers coming down with one </a:t>
            </a:r>
            <a:b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</a:b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ear mark.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Cattle can be organised to arrive on farm</a:t>
            </a:r>
            <a:b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</a:b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when feed is growing.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Easier to use large numbers of cattle to </a:t>
            </a:r>
            <a:r>
              <a:rPr lang="en-AU" sz="21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better</a:t>
            </a: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/>
            </a:r>
            <a:b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</a:b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utilise pastures.</a:t>
            </a:r>
          </a:p>
          <a:p>
            <a:pPr>
              <a:spcAft>
                <a:spcPts val="600"/>
              </a:spcAft>
            </a:pPr>
            <a:r>
              <a:rPr lang="en-AU" sz="2100" dirty="0">
                <a:latin typeface="Constantia" panose="02030602050306030303" pitchFamily="18" charset="0"/>
                <a:cs typeface="Times New Roman" panose="02020603050405020304" pitchFamily="18" charset="0"/>
              </a:rPr>
              <a:t>Flexibility of system enables quick turnover to meet short term markets.</a:t>
            </a:r>
          </a:p>
          <a:p>
            <a:pPr>
              <a:spcAft>
                <a:spcPts val="600"/>
              </a:spcAft>
            </a:pPr>
            <a:r>
              <a:rPr lang="en-AU" sz="2100" dirty="0" smtClean="0">
                <a:latin typeface="Constantia" panose="02030602050306030303" pitchFamily="18" charset="0"/>
              </a:rPr>
              <a:t>Improving </a:t>
            </a:r>
            <a:r>
              <a:rPr lang="en-AU" sz="2100" dirty="0">
                <a:latin typeface="Constantia" panose="02030602050306030303" pitchFamily="18" charset="0"/>
              </a:rPr>
              <a:t>the supply chain builds certainty and helps remove risk from our business.</a:t>
            </a:r>
          </a:p>
          <a:p>
            <a:pPr marL="0" indent="0">
              <a:spcAft>
                <a:spcPts val="600"/>
              </a:spcAft>
              <a:buNone/>
            </a:pPr>
            <a:endParaRPr lang="en-AU" sz="24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endParaRPr lang="en-AU" sz="2200" dirty="0">
              <a:latin typeface="Constantia" panose="02030602050306030303" pitchFamily="18" charset="0"/>
            </a:endParaRPr>
          </a:p>
        </p:txBody>
      </p:sp>
      <p:pic>
        <p:nvPicPr>
          <p:cNvPr id="4" name="Picture 3" descr="M:\MIG\Admin\Photos\2015\dung beetles workshop\IMG_5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5" r="20748"/>
          <a:stretch/>
        </p:blipFill>
        <p:spPr bwMode="auto">
          <a:xfrm>
            <a:off x="0" y="7846"/>
            <a:ext cx="2652651" cy="685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39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7297</TotalTime>
  <Words>653</Words>
  <Application>Microsoft Office PowerPoint</Application>
  <PresentationFormat>On-screen Show (4:3)</PresentationFormat>
  <Paragraphs>165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Constantia</vt:lpstr>
      <vt:lpstr>Times New Roman</vt:lpstr>
      <vt:lpstr>Office Theme</vt:lpstr>
      <vt:lpstr>Innovations</vt:lpstr>
      <vt:lpstr>Acknowledgements</vt:lpstr>
      <vt:lpstr>Reason for change</vt:lpstr>
      <vt:lpstr>Avoca, WA</vt:lpstr>
      <vt:lpstr>What we changed</vt:lpstr>
      <vt:lpstr>Perennials benefits</vt:lpstr>
      <vt:lpstr>Perennials: Grasses and Shrubs</vt:lpstr>
      <vt:lpstr>Alliance with pastoralists</vt:lpstr>
      <vt:lpstr>Benefits to our business</vt:lpstr>
      <vt:lpstr>Opportunity for mating heifers</vt:lpstr>
      <vt:lpstr>Opportunity for mating heifers</vt:lpstr>
      <vt:lpstr>Opportunity for mating heifers</vt:lpstr>
      <vt:lpstr>Projects</vt:lpstr>
      <vt:lpstr>CSIRO project:  Peer Training</vt:lpstr>
      <vt:lpstr>SERCS</vt:lpstr>
      <vt:lpstr>SERCS</vt:lpstr>
      <vt:lpstr>Anameka saltbush</vt:lpstr>
      <vt:lpstr>Shrubs, erosion and climate</vt:lpstr>
      <vt:lpstr>Future plans</vt:lpstr>
      <vt:lpstr>Thank you.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Helene Metzinger</dc:creator>
  <cp:lastModifiedBy>Doug Wiles</cp:lastModifiedBy>
  <cp:revision>34</cp:revision>
  <dcterms:created xsi:type="dcterms:W3CDTF">2015-07-21T03:41:01Z</dcterms:created>
  <dcterms:modified xsi:type="dcterms:W3CDTF">2015-10-15T22:52:55Z</dcterms:modified>
</cp:coreProperties>
</file>