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  <p:sldMasterId id="2147483776" r:id="rId2"/>
    <p:sldMasterId id="2147483749" r:id="rId3"/>
    <p:sldMasterId id="2147483732" r:id="rId4"/>
    <p:sldMasterId id="2147483746" r:id="rId5"/>
    <p:sldMasterId id="2147483807" r:id="rId6"/>
    <p:sldMasterId id="2147483824" r:id="rId7"/>
    <p:sldMasterId id="2147483842" r:id="rId8"/>
    <p:sldMasterId id="2147483862" r:id="rId9"/>
    <p:sldMasterId id="2147483872" r:id="rId10"/>
    <p:sldMasterId id="2147483883" r:id="rId11"/>
  </p:sldMasterIdLst>
  <p:notesMasterIdLst>
    <p:notesMasterId r:id="rId36"/>
  </p:notesMasterIdLst>
  <p:handoutMasterIdLst>
    <p:handoutMasterId r:id="rId37"/>
  </p:handoutMasterIdLst>
  <p:sldIdLst>
    <p:sldId id="427" r:id="rId12"/>
    <p:sldId id="473" r:id="rId13"/>
    <p:sldId id="465" r:id="rId14"/>
    <p:sldId id="456" r:id="rId15"/>
    <p:sldId id="457" r:id="rId16"/>
    <p:sldId id="458" r:id="rId17"/>
    <p:sldId id="482" r:id="rId18"/>
    <p:sldId id="483" r:id="rId19"/>
    <p:sldId id="445" r:id="rId20"/>
    <p:sldId id="461" r:id="rId21"/>
    <p:sldId id="477" r:id="rId22"/>
    <p:sldId id="460" r:id="rId23"/>
    <p:sldId id="478" r:id="rId24"/>
    <p:sldId id="475" r:id="rId25"/>
    <p:sldId id="459" r:id="rId26"/>
    <p:sldId id="441" r:id="rId27"/>
    <p:sldId id="439" r:id="rId28"/>
    <p:sldId id="479" r:id="rId29"/>
    <p:sldId id="480" r:id="rId30"/>
    <p:sldId id="481" r:id="rId31"/>
    <p:sldId id="472" r:id="rId32"/>
    <p:sldId id="464" r:id="rId33"/>
    <p:sldId id="484" r:id="rId34"/>
    <p:sldId id="471" r:id="rId35"/>
  </p:sldIdLst>
  <p:sldSz cx="12801600" cy="9601200" type="A3"/>
  <p:notesSz cx="9926638" cy="14355763"/>
  <p:defaultTextStyle>
    <a:defPPr>
      <a:defRPr lang="en-US"/>
    </a:defPPr>
    <a:lvl1pPr marL="0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9079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8158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17238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56322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95409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4492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3575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12659" algn="l" defTabSz="1278158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047" autoAdjust="0"/>
    <p:restoredTop sz="60936" autoAdjust="0"/>
  </p:normalViewPr>
  <p:slideViewPr>
    <p:cSldViewPr>
      <p:cViewPr varScale="1">
        <p:scale>
          <a:sx n="79" d="100"/>
          <a:sy n="79" d="100"/>
        </p:scale>
        <p:origin x="174" y="156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6384"/>
    </p:cViewPr>
  </p:sorterViewPr>
  <p:notesViewPr>
    <p:cSldViewPr>
      <p:cViewPr varScale="1">
        <p:scale>
          <a:sx n="90" d="100"/>
          <a:sy n="90" d="100"/>
        </p:scale>
        <p:origin x="-3714" y="-114"/>
      </p:cViewPr>
      <p:guideLst>
        <p:guide orient="horz" pos="4522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224482520184326E-2"/>
          <c:y val="5.2769407040145259E-2"/>
          <c:w val="0.54070215249715203"/>
          <c:h val="0.903256087093067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Better genetics</c:v>
                </c:pt>
                <c:pt idx="1">
                  <c:v>Better agronomy</c:v>
                </c:pt>
                <c:pt idx="2">
                  <c:v>Better business management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3.3</c:v>
                </c:pt>
                <c:pt idx="1">
                  <c:v>3.3</c:v>
                </c:pt>
                <c:pt idx="2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spPr>
    <a:solidFill>
      <a:schemeClr val="bg2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802" y="0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/>
          <a:lstStyle>
            <a:lvl1pPr algn="r">
              <a:defRPr sz="1700"/>
            </a:lvl1pPr>
          </a:lstStyle>
          <a:p>
            <a:fld id="{C140669E-D967-4192-9EE8-207E1A2E436D}" type="datetimeFigureOut">
              <a:rPr lang="en-AU" smtClean="0"/>
              <a:pPr/>
              <a:t>7/10/2015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13635483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 anchor="b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802" y="13635483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 anchor="b"/>
          <a:lstStyle>
            <a:lvl1pPr algn="r">
              <a:defRPr sz="1700"/>
            </a:lvl1pPr>
          </a:lstStyle>
          <a:p>
            <a:fld id="{95F83F6A-D015-47CC-BFD6-F148FA297BC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9740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802" y="0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/>
          <a:lstStyle>
            <a:lvl1pPr algn="r">
              <a:defRPr sz="1700"/>
            </a:lvl1pPr>
          </a:lstStyle>
          <a:p>
            <a:fld id="{FA2D2DFB-F4A2-43A6-976A-246BCD6988FA}" type="datetimeFigureOut">
              <a:rPr lang="en-AU" smtClean="0"/>
              <a:pPr/>
              <a:t>7/10/2015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076325"/>
            <a:ext cx="7180262" cy="538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50" tIns="66375" rIns="132750" bIns="66375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6818990"/>
            <a:ext cx="7941310" cy="6460093"/>
          </a:xfrm>
          <a:prstGeom prst="rect">
            <a:avLst/>
          </a:prstGeom>
        </p:spPr>
        <p:txBody>
          <a:bodyPr vert="horz" lIns="132750" tIns="66375" rIns="132750" bIns="6637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13635483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 anchor="b"/>
          <a:lstStyle>
            <a:lvl1pPr algn="l">
              <a:defRPr sz="17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802" y="13635483"/>
            <a:ext cx="4301543" cy="717788"/>
          </a:xfrm>
          <a:prstGeom prst="rect">
            <a:avLst/>
          </a:prstGeom>
        </p:spPr>
        <p:txBody>
          <a:bodyPr vert="horz" lIns="132750" tIns="66375" rIns="132750" bIns="66375" rtlCol="0" anchor="b"/>
          <a:lstStyle>
            <a:lvl1pPr algn="r">
              <a:defRPr sz="1700"/>
            </a:lvl1pPr>
          </a:lstStyle>
          <a:p>
            <a:fld id="{DFFA375F-1B69-44CA-8CDF-E81015598DF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8410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39079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78158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17238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56322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195409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34492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73575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12659" algn="l" defTabSz="127815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59648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3188" y="1076325"/>
            <a:ext cx="7180262" cy="5384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46351-93DF-45A2-95A4-9C956C76AF90}" type="slidenum">
              <a:rPr lang="en-AU" smtClean="0">
                <a:solidFill>
                  <a:prstClr val="black"/>
                </a:solidFill>
              </a:rPr>
              <a:pPr/>
              <a:t>23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94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WA State  Government has an undeniably strong commitment to the WA grains industry. 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Royalties for Regions funding currently approved ($20m for Boosting Grains R&amp;D, $10m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eConnected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Grainbelt)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Doppler Radar ($23m for 3 radars across grainbelt)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Western Australian perspective.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21 years of Crop Updates.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10 years to 2025+    - massive change – arrive quickly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If what you are planning/doing now does not make sense in 2025 context then rethink/recheck.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DAFWA threats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>
                <a:solidFill>
                  <a:prstClr val="black"/>
                </a:solidFill>
              </a:rPr>
              <a:pPr/>
              <a:t>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823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327617"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Prosperous and mature industry</a:t>
            </a: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West’s productivity gains have been impressive</a:t>
            </a: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R&amp;D has played a key role in enabling the industry to produce more with less.</a:t>
            </a: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WA government will always be interested in this $5 billion industry</a:t>
            </a: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OECD figures show Australia produces less than 4 % of global R&amp;D.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Old data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For efficiency and effectiveness: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need to link up R&amp;D people regionally, nationally, globally.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AU grains R&amp;D – many excellent elements (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incl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GRDC) 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but a lot more hubris, personal not commercial focus, belief in R&amp;D per se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Dmitry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Rylko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66M T wheat – Ukraine</a:t>
            </a:r>
          </a:p>
          <a:p>
            <a:pPr marL="414880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Wow! Threat</a:t>
            </a:r>
          </a:p>
          <a:p>
            <a:pPr marL="1078689" lvl="1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Drift back to historic drivers and strengths</a:t>
            </a:r>
          </a:p>
          <a:p>
            <a:pPr marL="1078689" lvl="1" indent="-414880"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Not what are mission critical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3461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3188" y="1076325"/>
            <a:ext cx="7180262" cy="5384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5" y="6818988"/>
            <a:ext cx="7941310" cy="6915798"/>
          </a:xfrm>
        </p:spPr>
        <p:txBody>
          <a:bodyPr/>
          <a:lstStyle/>
          <a:p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The future: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Declining investment by state agencies.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More private sector involvement.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Cross-organisation alliances to strengthen capability in critical areas.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More discipline specialisation in participating universities.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>
              <a:spcBef>
                <a:spcPct val="20000"/>
              </a:spcBef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Grains 2025+</a:t>
            </a:r>
          </a:p>
          <a:p>
            <a:pPr marL="1078689" lvl="3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Do it together</a:t>
            </a:r>
          </a:p>
          <a:p>
            <a:pPr marL="1078689" lvl="3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Possible Grains Australia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28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3188" y="1076325"/>
            <a:ext cx="7180262" cy="5384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5" y="6818988"/>
            <a:ext cx="7941310" cy="6915798"/>
          </a:xfrm>
        </p:spPr>
        <p:txBody>
          <a:bodyPr/>
          <a:lstStyle/>
          <a:p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The future: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Declining investment by state agencies.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More private sector involvement.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Cross-organisation alliances to strengthen capability in critical areas.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More discipline specialisation in participating universities.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>
              <a:spcBef>
                <a:spcPct val="20000"/>
              </a:spcBef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Grains 2025+</a:t>
            </a:r>
          </a:p>
          <a:p>
            <a:pPr marL="1078689" lvl="3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Do it together</a:t>
            </a:r>
          </a:p>
          <a:p>
            <a:pPr marL="1078689" lvl="3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b="1" dirty="0">
                <a:latin typeface="Arial" panose="020B0604020202020204" pitchFamily="34" charset="0"/>
                <a:cs typeface="Arial" panose="020B0604020202020204" pitchFamily="34" charset="0"/>
              </a:rPr>
              <a:t>Possible Grains Australia</a:t>
            </a:r>
          </a:p>
          <a:p>
            <a:pPr marL="414880" lvl="2" indent="-41488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>
                <a:solidFill>
                  <a:prstClr val="black"/>
                </a:solidFill>
              </a:rPr>
              <a:pPr/>
              <a:t>10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28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5624015" y="13637171"/>
            <a:ext cx="4302624" cy="71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2742" tIns="66371" rIns="132742" bIns="66371" anchor="b"/>
          <a:lstStyle/>
          <a:p>
            <a:pPr algn="r" defTabSz="1327432" eaLnBrk="0" hangingPunct="0"/>
            <a:fld id="{C782D125-2816-43C8-AE7D-50FB49AF5587}" type="slidenum">
              <a:rPr lang="en-AU" sz="1700"/>
              <a:pPr algn="r" defTabSz="1327432" eaLnBrk="0" hangingPunct="0"/>
              <a:t>14</a:t>
            </a:fld>
            <a:endParaRPr lang="en-AU" sz="1700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3708" y="6818588"/>
            <a:ext cx="7279225" cy="6460437"/>
          </a:xfrm>
        </p:spPr>
        <p:txBody>
          <a:bodyPr>
            <a:normAutofit/>
          </a:bodyPr>
          <a:lstStyle/>
          <a:p>
            <a:pPr marL="652194" lvl="1" indent="-527747">
              <a:spcBef>
                <a:spcPct val="20000"/>
              </a:spcBef>
              <a:buClr>
                <a:srgbClr val="D58709"/>
              </a:buClr>
              <a:buSzPct val="130000"/>
              <a:buFont typeface="Wingdings" pitchFamily="2" charset="2"/>
              <a:buChar char="§"/>
              <a:tabLst>
                <a:tab pos="652194" algn="l"/>
              </a:tabLst>
              <a:defRPr/>
            </a:pP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global food security issues (population growth, less arable farmland, </a:t>
            </a:r>
            <a:r>
              <a:rPr lang="en-AU" sz="2900" dirty="0" err="1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biofuels</a:t>
            </a: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, water availability,</a:t>
            </a:r>
            <a:b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</a:b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climate change/variability);</a:t>
            </a:r>
          </a:p>
          <a:p>
            <a:pPr marL="652194" lvl="1" indent="-527747">
              <a:spcBef>
                <a:spcPct val="20000"/>
              </a:spcBef>
              <a:buClr>
                <a:srgbClr val="D58709"/>
              </a:buClr>
              <a:buSzPct val="130000"/>
              <a:buFont typeface="Wingdings" pitchFamily="2" charset="2"/>
              <a:buChar char="§"/>
              <a:tabLst>
                <a:tab pos="652194" algn="l"/>
              </a:tabLst>
              <a:defRPr/>
            </a:pP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increased global competition (the ‘Black Sea’ countries, potentially, South America); </a:t>
            </a:r>
          </a:p>
          <a:p>
            <a:pPr marL="652194" lvl="1" indent="-527747">
              <a:spcBef>
                <a:spcPct val="20000"/>
              </a:spcBef>
              <a:buClr>
                <a:srgbClr val="D58709"/>
              </a:buClr>
              <a:buSzPct val="130000"/>
              <a:buFont typeface="Wingdings" pitchFamily="2" charset="2"/>
              <a:buChar char="§"/>
              <a:tabLst>
                <a:tab pos="652194" algn="l"/>
              </a:tabLst>
              <a:defRPr/>
            </a:pP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growing market opportunities for Australian grain in Asia and the Middle-East;</a:t>
            </a:r>
          </a:p>
          <a:p>
            <a:pPr marL="652194" lvl="1" indent="-527747">
              <a:spcBef>
                <a:spcPct val="20000"/>
              </a:spcBef>
              <a:buClr>
                <a:srgbClr val="D58709"/>
              </a:buClr>
              <a:buSzPct val="130000"/>
              <a:buFont typeface="Wingdings" pitchFamily="2" charset="2"/>
              <a:buChar char="§"/>
              <a:tabLst>
                <a:tab pos="652194" algn="l"/>
              </a:tabLst>
              <a:defRPr/>
            </a:pP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de-regulation of marketing and consolidation of supply chain;</a:t>
            </a:r>
          </a:p>
          <a:p>
            <a:pPr marL="652194" lvl="1" indent="-527747">
              <a:spcBef>
                <a:spcPct val="20000"/>
              </a:spcBef>
              <a:buClr>
                <a:srgbClr val="D58709"/>
              </a:buClr>
              <a:buSzPct val="130000"/>
              <a:buFont typeface="Wingdings" pitchFamily="2" charset="2"/>
              <a:buChar char="§"/>
              <a:tabLst>
                <a:tab pos="652194" algn="l"/>
              </a:tabLst>
              <a:defRPr/>
            </a:pPr>
            <a:r>
              <a:rPr lang="en-AU" sz="2900" dirty="0">
                <a:solidFill>
                  <a:prstClr val="black"/>
                </a:solidFill>
                <a:latin typeface="Arial" pitchFamily="34" charset="0"/>
                <a:ea typeface="ＭＳ Ｐゴシック"/>
              </a:rPr>
              <a:t>total factor productivity (TFP) declining.</a:t>
            </a:r>
            <a:endParaRPr lang="en-US" dirty="0" smtClean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961456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State – perspective – generic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RD&amp;E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in primary industries is central to increasing industry productivity and ensuring sustainability.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States, CSIRO, unis (funders not aggressive providers)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Serious question:</a:t>
            </a:r>
          </a:p>
          <a:p>
            <a:pPr marL="414880" indent="-414880">
              <a:buFontTx/>
              <a:buChar char="-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Full service package</a:t>
            </a:r>
          </a:p>
          <a:p>
            <a:pPr marL="1078689" lvl="1" indent="-414880">
              <a:buFontTx/>
              <a:buChar char="-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Capital</a:t>
            </a:r>
          </a:p>
          <a:p>
            <a:pPr marL="1078689" lvl="1" indent="-414880">
              <a:buFontTx/>
              <a:buChar char="-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FTEs</a:t>
            </a:r>
          </a:p>
          <a:p>
            <a:pPr marL="1078689" lvl="1" indent="-414880">
              <a:buFontTx/>
              <a:buChar char="-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</a:p>
          <a:p>
            <a:pPr marL="1078689" lvl="1" indent="-414880">
              <a:buFontTx/>
              <a:buChar char="-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RD&amp;E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375F-1B69-44CA-8CDF-E81015598DF8}" type="slidenum">
              <a:rPr lang="en-AU" smtClean="0">
                <a:solidFill>
                  <a:prstClr val="black"/>
                </a:solidFill>
              </a:rPr>
              <a:pPr/>
              <a:t>15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7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5624015" y="13637171"/>
            <a:ext cx="4302624" cy="71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2742" tIns="66371" rIns="132742" bIns="66371" anchor="b"/>
          <a:lstStyle/>
          <a:p>
            <a:pPr algn="r" defTabSz="1327432" eaLnBrk="0" hangingPunct="0"/>
            <a:fld id="{BEFAFB63-7839-4D6E-BED5-C3252E053035}" type="slidenum">
              <a:rPr lang="en-AU" sz="1700">
                <a:solidFill>
                  <a:prstClr val="black"/>
                </a:solidFill>
              </a:rPr>
              <a:pPr algn="r" defTabSz="1327432" eaLnBrk="0" hangingPunct="0"/>
              <a:t>18</a:t>
            </a:fld>
            <a:endParaRPr lang="en-AU" sz="1700" dirty="0">
              <a:solidFill>
                <a:prstClr val="black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74775" y="1076325"/>
            <a:ext cx="7177088" cy="5383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3708" y="6818588"/>
            <a:ext cx="7279225" cy="6460437"/>
          </a:xfrm>
          <a:noFill/>
        </p:spPr>
        <p:txBody>
          <a:bodyPr/>
          <a:lstStyle/>
          <a:p>
            <a:pPr defTabSz="1327432"/>
            <a:endParaRPr lang="en-AU" dirty="0" smtClean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83722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3188" y="1076325"/>
            <a:ext cx="7180262" cy="5384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46351-93DF-45A2-95A4-9C956C76AF90}" type="slidenum">
              <a:rPr lang="en-AU" smtClean="0">
                <a:solidFill>
                  <a:prstClr val="black"/>
                </a:solidFill>
              </a:rPr>
              <a:pPr/>
              <a:t>22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9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56538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tem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/>
          </p:cNvSpPr>
          <p:nvPr>
            <p:ph type="media" sz="quarter" idx="14" hasCustomPrompt="1"/>
          </p:nvPr>
        </p:nvSpPr>
        <p:spPr>
          <a:xfrm>
            <a:off x="504000" y="1562400"/>
            <a:ext cx="11793600" cy="5458320"/>
          </a:xfrm>
        </p:spPr>
        <p:txBody>
          <a:bodyPr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media item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260423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3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Dr Bruce Mullan is leading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dairy research funding into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greener pastures.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308619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4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Kelly Ryan developed MyCrop®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to ensure your crop is the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picture of health.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99906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5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Donna Pead keeps a vigilant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eye on the welfare of the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livestock industry.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122927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-  Editabl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4000" y="5811120"/>
            <a:ext cx="4334882" cy="1033200"/>
          </a:xfrm>
          <a:prstGeom prst="rect">
            <a:avLst/>
          </a:prstGeom>
        </p:spPr>
        <p:txBody>
          <a:bodyPr lIns="0" tIns="63917" rIns="0" bIns="63917"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0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Brand images must include caption - click to edit brand image caption</a:t>
            </a:r>
            <a:endParaRPr lang="en-AU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432562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  <a:prstGeom prst="rect">
            <a:avLst/>
          </a:prstGeom>
        </p:spPr>
        <p:txBody>
          <a:bodyPr lIns="127816" tIns="63917" rIns="127816" bIns="63917"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  <a:prstGeom prst="rect">
            <a:avLst/>
          </a:prstGeom>
        </p:spPr>
        <p:txBody>
          <a:bodyPr lIns="127816" tIns="63917" rIns="127816" bIns="63917"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  <a:prstGeom prst="rect">
            <a:avLst/>
          </a:prstGeom>
        </p:spPr>
        <p:txBody>
          <a:bodyPr lIns="127816" tIns="63917" rIns="127816" bIns="63917"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  <a:prstGeom prst="rect">
            <a:avLst/>
          </a:prstGeom>
        </p:spPr>
        <p:txBody>
          <a:bodyPr lIns="127816" tIns="63917" rIns="127816" bIns="63917"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261888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  <a:prstGeom prst="rect">
            <a:avLst/>
          </a:prstGeom>
        </p:spPr>
        <p:txBody>
          <a:bodyPr lIns="0" tIns="63917" rIns="0" bIns="63917" anchor="b">
            <a:normAutofit/>
          </a:bodyPr>
          <a:lstStyle>
            <a:lvl1pPr algn="l">
              <a:defRPr sz="5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12657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2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9" name="Oval 4"/>
          <p:cNvSpPr/>
          <p:nvPr userDrawn="1"/>
        </p:nvSpPr>
        <p:spPr>
          <a:xfrm rot="19745290">
            <a:off x="2885717" y="1551472"/>
            <a:ext cx="2910202" cy="5173710"/>
          </a:xfrm>
          <a:custGeom>
            <a:avLst/>
            <a:gdLst/>
            <a:ahLst/>
            <a:cxnLst/>
            <a:rect l="l" t="t" r="r" b="b"/>
            <a:pathLst>
              <a:path w="2078716" h="3695507">
                <a:moveTo>
                  <a:pt x="2078716" y="146322"/>
                </a:moveTo>
                <a:cubicBezTo>
                  <a:pt x="2013525" y="1488684"/>
                  <a:pt x="1634954" y="2715634"/>
                  <a:pt x="1040615" y="3695507"/>
                </a:cubicBezTo>
                <a:cubicBezTo>
                  <a:pt x="424907" y="2680403"/>
                  <a:pt x="40758" y="1400136"/>
                  <a:pt x="0" y="1003"/>
                </a:cubicBezTo>
                <a:cubicBezTo>
                  <a:pt x="682745" y="-7680"/>
                  <a:pt x="1378097" y="40003"/>
                  <a:pt x="2078716" y="1463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0" name="Oval 4"/>
          <p:cNvSpPr/>
          <p:nvPr userDrawn="1"/>
        </p:nvSpPr>
        <p:spPr>
          <a:xfrm rot="2166148">
            <a:off x="5659136" y="219989"/>
            <a:ext cx="1431305" cy="5534063"/>
          </a:xfrm>
          <a:custGeom>
            <a:avLst/>
            <a:gdLst/>
            <a:ahLst/>
            <a:cxnLst/>
            <a:rect l="l" t="t" r="r" b="b"/>
            <a:pathLst>
              <a:path w="729953" h="2047814">
                <a:moveTo>
                  <a:pt x="364977" y="0"/>
                </a:moveTo>
                <a:cubicBezTo>
                  <a:pt x="593227" y="278878"/>
                  <a:pt x="729953" y="635425"/>
                  <a:pt x="729953" y="1023907"/>
                </a:cubicBezTo>
                <a:cubicBezTo>
                  <a:pt x="729953" y="1412389"/>
                  <a:pt x="593227" y="1768936"/>
                  <a:pt x="364977" y="2047814"/>
                </a:cubicBezTo>
                <a:cubicBezTo>
                  <a:pt x="136727" y="1768936"/>
                  <a:pt x="0" y="1412389"/>
                  <a:pt x="0" y="1023907"/>
                </a:cubicBezTo>
                <a:cubicBezTo>
                  <a:pt x="0" y="635425"/>
                  <a:pt x="136727" y="278878"/>
                  <a:pt x="3649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1" name="Oval 4"/>
          <p:cNvSpPr/>
          <p:nvPr userDrawn="1"/>
        </p:nvSpPr>
        <p:spPr>
          <a:xfrm rot="19745290">
            <a:off x="4338963" y="3745672"/>
            <a:ext cx="1323553" cy="1274283"/>
          </a:xfrm>
          <a:custGeom>
            <a:avLst/>
            <a:gdLst/>
            <a:ahLst/>
            <a:cxnLst/>
            <a:rect l="l" t="t" r="r" b="b"/>
            <a:pathLst>
              <a:path w="945395" h="910202">
                <a:moveTo>
                  <a:pt x="945395" y="0"/>
                </a:moveTo>
                <a:cubicBezTo>
                  <a:pt x="865607" y="313697"/>
                  <a:pt x="767274" y="615953"/>
                  <a:pt x="649375" y="903390"/>
                </a:cubicBezTo>
                <a:cubicBezTo>
                  <a:pt x="425764" y="917617"/>
                  <a:pt x="207941" y="909267"/>
                  <a:pt x="0" y="881084"/>
                </a:cubicBezTo>
                <a:cubicBezTo>
                  <a:pt x="240742" y="553476"/>
                  <a:pt x="560788" y="250940"/>
                  <a:pt x="945395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56841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1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Marc Widmer successfully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defends WA from European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wasp attack.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873659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Rohan Prince’s irrigation research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helps vegetable farmers grow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healthier profits.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323685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3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Dr Bruce Mullan is leading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dairy research funding into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greener pastures.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658107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000" y="1562400"/>
            <a:ext cx="11793600" cy="5456046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39079" indent="0">
              <a:buNone/>
              <a:defRPr sz="3900"/>
            </a:lvl2pPr>
            <a:lvl3pPr marL="1278158" indent="0">
              <a:buNone/>
              <a:defRPr sz="3400"/>
            </a:lvl3pPr>
            <a:lvl4pPr marL="1917238" indent="0">
              <a:buNone/>
              <a:defRPr sz="2800"/>
            </a:lvl4pPr>
            <a:lvl5pPr marL="2556322" indent="0">
              <a:buNone/>
              <a:defRPr sz="2800"/>
            </a:lvl5pPr>
            <a:lvl6pPr marL="3195409" indent="0">
              <a:buNone/>
              <a:defRPr sz="2800"/>
            </a:lvl6pPr>
            <a:lvl7pPr marL="3834492" indent="0">
              <a:buNone/>
              <a:defRPr sz="2800"/>
            </a:lvl7pPr>
            <a:lvl8pPr marL="4473575" indent="0">
              <a:buNone/>
              <a:defRPr sz="2800"/>
            </a:lvl8pPr>
            <a:lvl9pPr marL="5112659" indent="0">
              <a:buNone/>
              <a:defRPr sz="28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371713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4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Kelly Ryan developed MyCrop®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to ensure your crop is the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picture of health.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148300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5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Donna Pead keeps a vigilant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eye on the welfare of the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livestock industry.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48599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-  Editabl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4000" y="5811120"/>
            <a:ext cx="4334882" cy="1033200"/>
          </a:xfrm>
          <a:prstGeom prst="rect">
            <a:avLst/>
          </a:prstGeom>
        </p:spPr>
        <p:txBody>
          <a:bodyPr lIns="0" tIns="63917" rIns="0" bIns="63917"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0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Brand images must include caption - click to edit brand image caption</a:t>
            </a:r>
            <a:endParaRPr lang="en-AU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601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  <a:prstGeom prst="rect">
            <a:avLst/>
          </a:prstGeom>
        </p:spPr>
        <p:txBody>
          <a:bodyPr lIns="127816" tIns="63917" rIns="127816" bIns="63917"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  <a:prstGeom prst="rect">
            <a:avLst/>
          </a:prstGeom>
        </p:spPr>
        <p:txBody>
          <a:bodyPr lIns="127816" tIns="63917" rIns="127816" bIns="63917"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  <a:prstGeom prst="rect">
            <a:avLst/>
          </a:prstGeom>
        </p:spPr>
        <p:txBody>
          <a:bodyPr lIns="127816" tIns="63917" rIns="127816" bIns="63917"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  <a:prstGeom prst="rect">
            <a:avLst/>
          </a:prstGeom>
        </p:spPr>
        <p:txBody>
          <a:bodyPr lIns="127816" tIns="63917" rIns="127816" bIns="63917"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88542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  <a:prstGeom prst="rect">
            <a:avLst/>
          </a:prstGeom>
        </p:spPr>
        <p:txBody>
          <a:bodyPr lIns="0" tIns="63917" rIns="0" bIns="63917" anchor="b">
            <a:normAutofit/>
          </a:bodyPr>
          <a:lstStyle>
            <a:lvl1pPr algn="l">
              <a:defRPr sz="5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110335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604"/>
            <a:ext cx="10881360" cy="2058035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  <a:prstGeom prst="rect">
            <a:avLst/>
          </a:prstGeom>
        </p:spPr>
        <p:txBody>
          <a:bodyPr lIns="143331" tIns="71662" rIns="143331" bIns="7166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6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3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49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66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83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99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1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33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fld id="{7B619FCC-C094-B64D-8555-DED193F242C8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fld id="{E494FAFD-F4AC-3941-AE06-818863F32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3889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604"/>
            <a:ext cx="10881360" cy="2058035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  <a:prstGeom prst="rect">
            <a:avLst/>
          </a:prstGeom>
        </p:spPr>
        <p:txBody>
          <a:bodyPr lIns="143331" tIns="71662" rIns="143331" bIns="7166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6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3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49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66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83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99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1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33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15481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lIns="143331" tIns="71662" rIns="143331" bIns="71662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197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2"/>
            <a:ext cx="10881360" cy="1906905"/>
          </a:xfrm>
          <a:prstGeom prst="rect">
            <a:avLst/>
          </a:prstGeom>
        </p:spPr>
        <p:txBody>
          <a:bodyPr lIns="143331" tIns="71662" rIns="143331" bIns="71662" anchor="t"/>
          <a:lstStyle>
            <a:lvl1pPr algn="l">
              <a:defRPr sz="63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1"/>
          </a:xfrm>
          <a:prstGeom prst="rect">
            <a:avLst/>
          </a:prstGeom>
        </p:spPr>
        <p:txBody>
          <a:bodyPr lIns="143331" tIns="71662" rIns="143331" bIns="71662" anchor="b"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71664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3329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499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665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8322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2998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165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733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0285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936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 marL="0" indent="0">
              <a:buNone/>
              <a:defRPr sz="2500" b="1" i="0" baseline="0">
                <a:solidFill>
                  <a:schemeClr val="accent1"/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6010336"/>
            <a:ext cx="4211638" cy="2621091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04000" y="1562419"/>
            <a:ext cx="4213440" cy="4333875"/>
          </a:xfrm>
        </p:spPr>
        <p:txBody>
          <a:bodyPr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9221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9"/>
            <a:ext cx="5656263" cy="895668"/>
          </a:xfrm>
          <a:prstGeom prst="rect">
            <a:avLst/>
          </a:prstGeom>
        </p:spPr>
        <p:txBody>
          <a:bodyPr lIns="143331" tIns="71662" rIns="143331" bIns="71662" anchor="b"/>
          <a:lstStyle>
            <a:lvl1pPr marL="0" indent="0">
              <a:buNone/>
              <a:defRPr sz="3800" b="1"/>
            </a:lvl1pPr>
            <a:lvl2pPr marL="716645" indent="0">
              <a:buNone/>
              <a:defRPr sz="3100" b="1"/>
            </a:lvl2pPr>
            <a:lvl3pPr marL="1433290" indent="0">
              <a:buNone/>
              <a:defRPr sz="2800" b="1"/>
            </a:lvl3pPr>
            <a:lvl4pPr marL="2149935" indent="0">
              <a:buNone/>
              <a:defRPr sz="2500" b="1"/>
            </a:lvl4pPr>
            <a:lvl5pPr marL="2866580" indent="0">
              <a:buNone/>
              <a:defRPr sz="2500" b="1"/>
            </a:lvl5pPr>
            <a:lvl6pPr marL="3583225" indent="0">
              <a:buNone/>
              <a:defRPr sz="2500" b="1"/>
            </a:lvl6pPr>
            <a:lvl7pPr marL="4299870" indent="0">
              <a:buNone/>
              <a:defRPr sz="2500" b="1"/>
            </a:lvl7pPr>
            <a:lvl8pPr marL="5016515" indent="0">
              <a:buNone/>
              <a:defRPr sz="2500" b="1"/>
            </a:lvl8pPr>
            <a:lvl9pPr marL="5733160" indent="0">
              <a:buNone/>
              <a:defRPr sz="25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41" y="2149159"/>
            <a:ext cx="5658485" cy="895668"/>
          </a:xfrm>
          <a:prstGeom prst="rect">
            <a:avLst/>
          </a:prstGeom>
        </p:spPr>
        <p:txBody>
          <a:bodyPr lIns="143331" tIns="71662" rIns="143331" bIns="71662" anchor="b"/>
          <a:lstStyle>
            <a:lvl1pPr marL="0" indent="0">
              <a:buNone/>
              <a:defRPr sz="3800" b="1"/>
            </a:lvl1pPr>
            <a:lvl2pPr marL="716645" indent="0">
              <a:buNone/>
              <a:defRPr sz="3100" b="1"/>
            </a:lvl2pPr>
            <a:lvl3pPr marL="1433290" indent="0">
              <a:buNone/>
              <a:defRPr sz="2800" b="1"/>
            </a:lvl3pPr>
            <a:lvl4pPr marL="2149935" indent="0">
              <a:buNone/>
              <a:defRPr sz="2500" b="1"/>
            </a:lvl4pPr>
            <a:lvl5pPr marL="2866580" indent="0">
              <a:buNone/>
              <a:defRPr sz="2500" b="1"/>
            </a:lvl5pPr>
            <a:lvl6pPr marL="3583225" indent="0">
              <a:buNone/>
              <a:defRPr sz="2500" b="1"/>
            </a:lvl6pPr>
            <a:lvl7pPr marL="4299870" indent="0">
              <a:buNone/>
              <a:defRPr sz="2500" b="1"/>
            </a:lvl7pPr>
            <a:lvl8pPr marL="5016515" indent="0">
              <a:buNone/>
              <a:defRPr sz="2500" b="1"/>
            </a:lvl8pPr>
            <a:lvl9pPr marL="5733160" indent="0">
              <a:buNone/>
              <a:defRPr sz="25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41" y="3044825"/>
            <a:ext cx="5658485" cy="5531803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465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713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6379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9" y="382269"/>
            <a:ext cx="4211638" cy="1626871"/>
          </a:xfrm>
          <a:prstGeom prst="rect">
            <a:avLst/>
          </a:prstGeom>
        </p:spPr>
        <p:txBody>
          <a:bodyPr lIns="143331" tIns="71662" rIns="143331" bIns="71662" anchor="b"/>
          <a:lstStyle>
            <a:lvl1pPr algn="l">
              <a:defRPr sz="31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1" y="382279"/>
            <a:ext cx="7156450" cy="8194359"/>
          </a:xfrm>
          <a:prstGeom prst="rect">
            <a:avLst/>
          </a:prstGeom>
        </p:spPr>
        <p:txBody>
          <a:bodyPr lIns="143331" tIns="71662" rIns="143331" bIns="71662"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9" y="2009146"/>
            <a:ext cx="4211638" cy="6567488"/>
          </a:xfrm>
          <a:prstGeom prst="rect">
            <a:avLst/>
          </a:prstGeom>
        </p:spPr>
        <p:txBody>
          <a:bodyPr lIns="143331" tIns="71662" rIns="143331" bIns="71662"/>
          <a:lstStyle>
            <a:lvl1pPr marL="0" indent="0">
              <a:buNone/>
              <a:defRPr sz="2200"/>
            </a:lvl1pPr>
            <a:lvl2pPr marL="716645" indent="0">
              <a:buNone/>
              <a:defRPr sz="1900"/>
            </a:lvl2pPr>
            <a:lvl3pPr marL="1433290" indent="0">
              <a:buNone/>
              <a:defRPr sz="1600"/>
            </a:lvl3pPr>
            <a:lvl4pPr marL="2149935" indent="0">
              <a:buNone/>
              <a:defRPr sz="1400"/>
            </a:lvl4pPr>
            <a:lvl5pPr marL="2866580" indent="0">
              <a:buNone/>
              <a:defRPr sz="1400"/>
            </a:lvl5pPr>
            <a:lvl6pPr marL="3583225" indent="0">
              <a:buNone/>
              <a:defRPr sz="1400"/>
            </a:lvl6pPr>
            <a:lvl7pPr marL="4299870" indent="0">
              <a:buNone/>
              <a:defRPr sz="1400"/>
            </a:lvl7pPr>
            <a:lvl8pPr marL="5016515" indent="0">
              <a:buNone/>
              <a:defRPr sz="1400"/>
            </a:lvl8pPr>
            <a:lvl9pPr marL="573316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56815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4"/>
          </a:xfrm>
          <a:prstGeom prst="rect">
            <a:avLst/>
          </a:prstGeom>
        </p:spPr>
        <p:txBody>
          <a:bodyPr lIns="143331" tIns="71662" rIns="143331" bIns="71662" anchor="b"/>
          <a:lstStyle>
            <a:lvl1pPr algn="l">
              <a:defRPr sz="31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  <a:prstGeom prst="rect">
            <a:avLst/>
          </a:prstGeom>
        </p:spPr>
        <p:txBody>
          <a:bodyPr lIns="143331" tIns="71662" rIns="143331" bIns="71662"/>
          <a:lstStyle>
            <a:lvl1pPr marL="0" indent="0">
              <a:buNone/>
              <a:defRPr sz="5000"/>
            </a:lvl1pPr>
            <a:lvl2pPr marL="716645" indent="0">
              <a:buNone/>
              <a:defRPr sz="4400"/>
            </a:lvl2pPr>
            <a:lvl3pPr marL="1433290" indent="0">
              <a:buNone/>
              <a:defRPr sz="3800"/>
            </a:lvl3pPr>
            <a:lvl4pPr marL="2149935" indent="0">
              <a:buNone/>
              <a:defRPr sz="3100"/>
            </a:lvl4pPr>
            <a:lvl5pPr marL="2866580" indent="0">
              <a:buNone/>
              <a:defRPr sz="3100"/>
            </a:lvl5pPr>
            <a:lvl6pPr marL="3583225" indent="0">
              <a:buNone/>
              <a:defRPr sz="3100"/>
            </a:lvl6pPr>
            <a:lvl7pPr marL="4299870" indent="0">
              <a:buNone/>
              <a:defRPr sz="3100"/>
            </a:lvl7pPr>
            <a:lvl8pPr marL="5016515" indent="0">
              <a:buNone/>
              <a:defRPr sz="3100"/>
            </a:lvl8pPr>
            <a:lvl9pPr marL="5733160" indent="0">
              <a:buNone/>
              <a:defRPr sz="3100"/>
            </a:lvl9pPr>
          </a:lstStyle>
          <a:p>
            <a:r>
              <a:rPr lang="en-AU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81"/>
            <a:ext cx="7680960" cy="1126808"/>
          </a:xfrm>
          <a:prstGeom prst="rect">
            <a:avLst/>
          </a:prstGeom>
        </p:spPr>
        <p:txBody>
          <a:bodyPr lIns="143331" tIns="71662" rIns="143331" bIns="71662"/>
          <a:lstStyle>
            <a:lvl1pPr marL="0" indent="0">
              <a:buNone/>
              <a:defRPr sz="2200"/>
            </a:lvl1pPr>
            <a:lvl2pPr marL="716645" indent="0">
              <a:buNone/>
              <a:defRPr sz="1900"/>
            </a:lvl2pPr>
            <a:lvl3pPr marL="1433290" indent="0">
              <a:buNone/>
              <a:defRPr sz="1600"/>
            </a:lvl3pPr>
            <a:lvl4pPr marL="2149935" indent="0">
              <a:buNone/>
              <a:defRPr sz="1400"/>
            </a:lvl4pPr>
            <a:lvl5pPr marL="2866580" indent="0">
              <a:buNone/>
              <a:defRPr sz="1400"/>
            </a:lvl5pPr>
            <a:lvl6pPr marL="3583225" indent="0">
              <a:buNone/>
              <a:defRPr sz="1400"/>
            </a:lvl6pPr>
            <a:lvl7pPr marL="4299870" indent="0">
              <a:buNone/>
              <a:defRPr sz="1400"/>
            </a:lvl7pPr>
            <a:lvl8pPr marL="5016515" indent="0">
              <a:buNone/>
              <a:defRPr sz="1400"/>
            </a:lvl8pPr>
            <a:lvl9pPr marL="573316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090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eaVert" lIns="143331" tIns="71662" rIns="143331" bIns="71662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888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6"/>
            <a:ext cx="2880360" cy="8192135"/>
          </a:xfrm>
          <a:prstGeom prst="rect">
            <a:avLst/>
          </a:prstGeom>
        </p:spPr>
        <p:txBody>
          <a:bodyPr vert="eaVert" lIns="143331" tIns="71662" rIns="143331" bIns="71662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6"/>
            <a:ext cx="8427720" cy="8192135"/>
          </a:xfrm>
          <a:prstGeom prst="rect">
            <a:avLst/>
          </a:prstGeom>
        </p:spPr>
        <p:txBody>
          <a:bodyPr vert="eaVert" lIns="143331" tIns="71662" rIns="143331" bIns="71662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7B619FCC-C094-B64D-8555-DED193F242C8}" type="datetimeFigureOut">
              <a:rPr lang="en-US" sz="2800" smtClean="0">
                <a:solidFill>
                  <a:prstClr val="black"/>
                </a:solidFill>
              </a:rPr>
              <a:pPr defTabSz="716645"/>
              <a:t>10/7/2015</a:t>
            </a:fld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3"/>
            <a:ext cx="40538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endParaRPr lang="en-US" sz="280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3"/>
            <a:ext cx="2987040" cy="511175"/>
          </a:xfrm>
          <a:prstGeom prst="rect">
            <a:avLst/>
          </a:prstGeom>
        </p:spPr>
        <p:txBody>
          <a:bodyPr lIns="143331" tIns="71662" rIns="143331" bIns="71662"/>
          <a:lstStyle/>
          <a:p>
            <a:pPr defTabSz="716645"/>
            <a:fld id="{E494FAFD-F4AC-3941-AE06-818863F3209C}" type="slidenum">
              <a:rPr lang="en-US" sz="2800" smtClean="0">
                <a:solidFill>
                  <a:prstClr val="black"/>
                </a:solidFill>
              </a:rPr>
              <a:pPr defTabSz="716645"/>
              <a:t>‹#›</a:t>
            </a:fld>
            <a:endParaRPr lang="en-US" sz="2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63629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base two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9"/>
            <a:ext cx="12801600" cy="95886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2"/>
            <a:ext cx="11521440" cy="1600200"/>
          </a:xfrm>
          <a:prstGeom prst="rect">
            <a:avLst/>
          </a:prstGeom>
        </p:spPr>
        <p:txBody>
          <a:bodyPr lIns="143378" tIns="71689" rIns="143378" bIns="71689">
            <a:normAutofit/>
          </a:bodyPr>
          <a:lstStyle>
            <a:lvl1pPr algn="l">
              <a:defRPr sz="5600">
                <a:solidFill>
                  <a:srgbClr val="007FB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373019"/>
            <a:ext cx="11506958" cy="907301"/>
          </a:xfrm>
          <a:prstGeom prst="rect">
            <a:avLst/>
          </a:prstGeom>
        </p:spPr>
        <p:txBody>
          <a:bodyPr lIns="143378" tIns="71689" rIns="143378" bIns="71689" anchor="b">
            <a:noAutofit/>
          </a:bodyPr>
          <a:lstStyle>
            <a:lvl1pPr marL="0" indent="0">
              <a:buNone/>
              <a:defRPr sz="3800" b="1">
                <a:solidFill>
                  <a:srgbClr val="00AFDB"/>
                </a:solidFill>
                <a:latin typeface="+mj-lt"/>
              </a:defRPr>
            </a:lvl1pPr>
            <a:lvl2pPr marL="716890" indent="0">
              <a:buNone/>
              <a:defRPr sz="3100" b="1"/>
            </a:lvl2pPr>
            <a:lvl3pPr marL="1433779" indent="0">
              <a:buNone/>
              <a:defRPr sz="2800" b="1"/>
            </a:lvl3pPr>
            <a:lvl4pPr marL="2150669" indent="0">
              <a:buNone/>
              <a:defRPr sz="2500" b="1"/>
            </a:lvl4pPr>
            <a:lvl5pPr marL="2867558" indent="0">
              <a:buNone/>
              <a:defRPr sz="2500" b="1"/>
            </a:lvl5pPr>
            <a:lvl6pPr marL="3584448" indent="0">
              <a:buNone/>
              <a:defRPr sz="2500" b="1"/>
            </a:lvl6pPr>
            <a:lvl7pPr marL="4301338" indent="0">
              <a:buNone/>
              <a:defRPr sz="2500" b="1"/>
            </a:lvl7pPr>
            <a:lvl8pPr marL="5018227" indent="0">
              <a:buNone/>
              <a:defRPr sz="2500" b="1"/>
            </a:lvl8pPr>
            <a:lvl9pPr marL="5735117" indent="0">
              <a:buNone/>
              <a:defRPr sz="25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2520000"/>
            <a:ext cx="11406147" cy="5405747"/>
          </a:xfrm>
          <a:prstGeom prst="rect">
            <a:avLst/>
          </a:prstGeom>
        </p:spPr>
        <p:txBody>
          <a:bodyPr lIns="143378" tIns="71689" rIns="143378" bIns="71689"/>
          <a:lstStyle>
            <a:lvl1pPr marL="0" indent="0">
              <a:buNone/>
              <a:defRPr sz="44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113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561233" y="1877075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04000" y="1877075"/>
            <a:ext cx="2620800" cy="2016000"/>
          </a:xfrm>
        </p:spPr>
        <p:txBody>
          <a:bodyPr/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618466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9675701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8"/>
          </p:nvPr>
        </p:nvSpPr>
        <p:spPr>
          <a:xfrm>
            <a:off x="356057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9"/>
          </p:nvPr>
        </p:nvSpPr>
        <p:spPr>
          <a:xfrm>
            <a:off x="661715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0"/>
          </p:nvPr>
        </p:nvSpPr>
        <p:spPr>
          <a:xfrm>
            <a:off x="9673737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5040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3561600" y="5405467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04000" y="5405467"/>
            <a:ext cx="2620800" cy="2016000"/>
          </a:xfrm>
        </p:spPr>
        <p:txBody>
          <a:bodyPr/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4"/>
          </p:nvPr>
        </p:nvSpPr>
        <p:spPr>
          <a:xfrm>
            <a:off x="66192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96768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5616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192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8"/>
          </p:nvPr>
        </p:nvSpPr>
        <p:spPr>
          <a:xfrm>
            <a:off x="96768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476254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931824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84695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</p:spPr>
        <p:txBody>
          <a:bodyPr lIns="0" rIns="0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</p:spPr>
        <p:txBody>
          <a:bodyPr/>
          <a:lstStyle>
            <a:lvl1pPr marL="246316" indent="-246316">
              <a:buFont typeface="Arial" pitchFamily="34" charset="0"/>
              <a:buChar char="•"/>
              <a:defRPr/>
            </a:lvl1pPr>
            <a:lvl2pPr marL="503724" indent="-257410">
              <a:defRPr/>
            </a:lvl2pPr>
            <a:lvl3pPr marL="750023" indent="-246316">
              <a:defRPr/>
            </a:lvl3pPr>
            <a:lvl4pPr marL="1007439" indent="-257410">
              <a:defRPr/>
            </a:lvl4pPr>
            <a:lvl5pPr marL="1253756" indent="-246316">
              <a:defRPr/>
            </a:lvl5pPr>
            <a:lvl6pPr marL="3195409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067140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23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4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0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815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172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63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54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449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357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265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110196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5695200" cy="7056000"/>
          </a:xfrm>
        </p:spPr>
        <p:txBody>
          <a:bodyPr/>
          <a:lstStyle>
            <a:lvl1pPr marL="246316" indent="-246316">
              <a:buFont typeface="Arial" pitchFamily="34" charset="0"/>
              <a:buChar char="•"/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7883" y="1562400"/>
            <a:ext cx="56952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976590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with break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68040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2098" y="1562400"/>
            <a:ext cx="4550986" cy="7056000"/>
          </a:xfrm>
          <a:solidFill>
            <a:schemeClr val="accent4"/>
          </a:solidFill>
        </p:spPr>
        <p:txBody>
          <a:bodyPr lIns="125803" tIns="125803" rIns="125803" bIns="125803"/>
          <a:lstStyle>
            <a:lvl1pPr>
              <a:defRPr sz="2500" b="0" i="0" baseline="0">
                <a:solidFill>
                  <a:schemeClr val="bg1"/>
                </a:solidFill>
              </a:defRPr>
            </a:lvl1pPr>
            <a:lvl2pPr>
              <a:defRPr sz="2500" baseline="0">
                <a:solidFill>
                  <a:schemeClr val="bg1"/>
                </a:solidFill>
              </a:defRPr>
            </a:lvl2pPr>
            <a:lvl3pPr>
              <a:defRPr sz="2500" baseline="0">
                <a:solidFill>
                  <a:schemeClr val="bg1"/>
                </a:solidFill>
              </a:defRPr>
            </a:lvl3pPr>
            <a:lvl4pPr>
              <a:defRPr sz="2500" baseline="0">
                <a:solidFill>
                  <a:schemeClr val="bg1"/>
                </a:solidFill>
              </a:defRPr>
            </a:lvl4pPr>
            <a:lvl5pPr>
              <a:defRPr sz="2500" baseline="0">
                <a:solidFill>
                  <a:schemeClr val="bg1"/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988029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</p:spPr>
        <p:txBody>
          <a:bodyPr lIns="0" rIns="0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</p:spPr>
        <p:txBody>
          <a:bodyPr/>
          <a:lstStyle>
            <a:lvl1pPr marL="246316" indent="-246316">
              <a:buFont typeface="Arial" pitchFamily="34" charset="0"/>
              <a:buChar char="•"/>
              <a:defRPr/>
            </a:lvl1pPr>
            <a:lvl2pPr marL="503724" indent="-257410">
              <a:defRPr/>
            </a:lvl2pPr>
            <a:lvl3pPr marL="750023" indent="-246316">
              <a:defRPr/>
            </a:lvl3pPr>
            <a:lvl4pPr marL="1007439" indent="-257410">
              <a:defRPr/>
            </a:lvl4pPr>
            <a:lvl5pPr marL="1253756" indent="-246316">
              <a:defRPr/>
            </a:lvl5pPr>
            <a:lvl6pPr marL="3195409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90090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639079" indent="0">
              <a:buNone/>
              <a:defRPr sz="2800" b="1"/>
            </a:lvl2pPr>
            <a:lvl3pPr marL="1278158" indent="0">
              <a:buNone/>
              <a:defRPr sz="2500" b="1"/>
            </a:lvl3pPr>
            <a:lvl4pPr marL="1917238" indent="0">
              <a:buNone/>
              <a:defRPr sz="2200" b="1"/>
            </a:lvl4pPr>
            <a:lvl5pPr marL="2556322" indent="0">
              <a:buNone/>
              <a:defRPr sz="2200" b="1"/>
            </a:lvl5pPr>
            <a:lvl6pPr marL="3195409" indent="0">
              <a:buNone/>
              <a:defRPr sz="2200" b="1"/>
            </a:lvl6pPr>
            <a:lvl7pPr marL="3834492" indent="0">
              <a:buNone/>
              <a:defRPr sz="2200" b="1"/>
            </a:lvl7pPr>
            <a:lvl8pPr marL="4473575" indent="0">
              <a:buNone/>
              <a:defRPr sz="2200" b="1"/>
            </a:lvl8pPr>
            <a:lvl9pPr marL="5112659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0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728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tx2"/>
                </a:solidFill>
              </a:defRPr>
            </a:lvl1pPr>
            <a:lvl2pPr marL="639079" indent="0">
              <a:buNone/>
              <a:defRPr sz="2800" b="1"/>
            </a:lvl2pPr>
            <a:lvl3pPr marL="1278158" indent="0">
              <a:buNone/>
              <a:defRPr sz="2500" b="1"/>
            </a:lvl3pPr>
            <a:lvl4pPr marL="1917238" indent="0">
              <a:buNone/>
              <a:defRPr sz="2200" b="1"/>
            </a:lvl4pPr>
            <a:lvl5pPr marL="2556322" indent="0">
              <a:buNone/>
              <a:defRPr sz="2200" b="1"/>
            </a:lvl5pPr>
            <a:lvl6pPr marL="3195409" indent="0">
              <a:buNone/>
              <a:defRPr sz="2200" b="1"/>
            </a:lvl6pPr>
            <a:lvl7pPr marL="3834492" indent="0">
              <a:buNone/>
              <a:defRPr sz="2200" b="1"/>
            </a:lvl7pPr>
            <a:lvl8pPr marL="4473575" indent="0">
              <a:buNone/>
              <a:defRPr sz="2200" b="1"/>
            </a:lvl8pPr>
            <a:lvl9pPr marL="5112659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728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236232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14637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74706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</p:spPr>
        <p:txBody>
          <a:bodyPr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58539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tem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/>
          </p:cNvSpPr>
          <p:nvPr>
            <p:ph type="media" sz="quarter" idx="14" hasCustomPrompt="1"/>
          </p:nvPr>
        </p:nvSpPr>
        <p:spPr>
          <a:xfrm>
            <a:off x="504000" y="1562400"/>
            <a:ext cx="11793600" cy="5458320"/>
          </a:xfrm>
        </p:spPr>
        <p:txBody>
          <a:bodyPr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media item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474800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000" y="1562400"/>
            <a:ext cx="11793600" cy="5456046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39079" indent="0">
              <a:buNone/>
              <a:defRPr sz="3900"/>
            </a:lvl2pPr>
            <a:lvl3pPr marL="1278158" indent="0">
              <a:buNone/>
              <a:defRPr sz="3400"/>
            </a:lvl3pPr>
            <a:lvl4pPr marL="1917238" indent="0">
              <a:buNone/>
              <a:defRPr sz="2800"/>
            </a:lvl4pPr>
            <a:lvl5pPr marL="2556322" indent="0">
              <a:buNone/>
              <a:defRPr sz="2800"/>
            </a:lvl5pPr>
            <a:lvl6pPr marL="3195409" indent="0">
              <a:buNone/>
              <a:defRPr sz="2800"/>
            </a:lvl6pPr>
            <a:lvl7pPr marL="3834492" indent="0">
              <a:buNone/>
              <a:defRPr sz="2800"/>
            </a:lvl7pPr>
            <a:lvl8pPr marL="4473575" indent="0">
              <a:buNone/>
              <a:defRPr sz="2800"/>
            </a:lvl8pPr>
            <a:lvl9pPr marL="5112659" indent="0">
              <a:buNone/>
              <a:defRPr sz="28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254961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 marL="0" indent="0">
              <a:buNone/>
              <a:defRPr sz="2500" b="1" i="0" baseline="0">
                <a:solidFill>
                  <a:schemeClr val="accent1"/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6010336"/>
            <a:ext cx="4211638" cy="2621091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04000" y="1562419"/>
            <a:ext cx="4213440" cy="4333875"/>
          </a:xfrm>
        </p:spPr>
        <p:txBody>
          <a:bodyPr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6274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561233" y="1877075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04000" y="1877075"/>
            <a:ext cx="2620800" cy="2016000"/>
          </a:xfrm>
        </p:spPr>
        <p:txBody>
          <a:bodyPr/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618466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9675701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8"/>
          </p:nvPr>
        </p:nvSpPr>
        <p:spPr>
          <a:xfrm>
            <a:off x="356057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9"/>
          </p:nvPr>
        </p:nvSpPr>
        <p:spPr>
          <a:xfrm>
            <a:off x="661715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0"/>
          </p:nvPr>
        </p:nvSpPr>
        <p:spPr>
          <a:xfrm>
            <a:off x="9673737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5040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3561600" y="5405467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04000" y="5405467"/>
            <a:ext cx="2620800" cy="2016000"/>
          </a:xfrm>
        </p:spPr>
        <p:txBody>
          <a:bodyPr/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4"/>
          </p:nvPr>
        </p:nvSpPr>
        <p:spPr>
          <a:xfrm>
            <a:off x="66192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96768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5616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192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8"/>
          </p:nvPr>
        </p:nvSpPr>
        <p:spPr>
          <a:xfrm>
            <a:off x="96768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315666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586691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641172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23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4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0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815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172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63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54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449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357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265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23057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23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4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bg1"/>
                </a:solidFill>
              </a:defRPr>
            </a:lvl1pPr>
            <a:lvl2pPr marL="6390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815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172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63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54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449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357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265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965826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848974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2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9" name="Oval 4"/>
          <p:cNvSpPr/>
          <p:nvPr userDrawn="1"/>
        </p:nvSpPr>
        <p:spPr>
          <a:xfrm rot="19745290">
            <a:off x="2885717" y="1551472"/>
            <a:ext cx="2910202" cy="5173710"/>
          </a:xfrm>
          <a:custGeom>
            <a:avLst/>
            <a:gdLst/>
            <a:ahLst/>
            <a:cxnLst/>
            <a:rect l="l" t="t" r="r" b="b"/>
            <a:pathLst>
              <a:path w="2078716" h="3695507">
                <a:moveTo>
                  <a:pt x="2078716" y="146322"/>
                </a:moveTo>
                <a:cubicBezTo>
                  <a:pt x="2013525" y="1488684"/>
                  <a:pt x="1634954" y="2715634"/>
                  <a:pt x="1040615" y="3695507"/>
                </a:cubicBezTo>
                <a:cubicBezTo>
                  <a:pt x="424907" y="2680403"/>
                  <a:pt x="40758" y="1400136"/>
                  <a:pt x="0" y="1003"/>
                </a:cubicBezTo>
                <a:cubicBezTo>
                  <a:pt x="682745" y="-7680"/>
                  <a:pt x="1378097" y="40003"/>
                  <a:pt x="2078716" y="1463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10" name="Oval 4"/>
          <p:cNvSpPr/>
          <p:nvPr userDrawn="1"/>
        </p:nvSpPr>
        <p:spPr>
          <a:xfrm rot="2166148">
            <a:off x="5659136" y="219989"/>
            <a:ext cx="1431305" cy="5534063"/>
          </a:xfrm>
          <a:custGeom>
            <a:avLst/>
            <a:gdLst/>
            <a:ahLst/>
            <a:cxnLst/>
            <a:rect l="l" t="t" r="r" b="b"/>
            <a:pathLst>
              <a:path w="729953" h="2047814">
                <a:moveTo>
                  <a:pt x="364977" y="0"/>
                </a:moveTo>
                <a:cubicBezTo>
                  <a:pt x="593227" y="278878"/>
                  <a:pt x="729953" y="635425"/>
                  <a:pt x="729953" y="1023907"/>
                </a:cubicBezTo>
                <a:cubicBezTo>
                  <a:pt x="729953" y="1412389"/>
                  <a:pt x="593227" y="1768936"/>
                  <a:pt x="364977" y="2047814"/>
                </a:cubicBezTo>
                <a:cubicBezTo>
                  <a:pt x="136727" y="1768936"/>
                  <a:pt x="0" y="1412389"/>
                  <a:pt x="0" y="1023907"/>
                </a:cubicBezTo>
                <a:cubicBezTo>
                  <a:pt x="0" y="635425"/>
                  <a:pt x="136727" y="278878"/>
                  <a:pt x="3649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11" name="Oval 4"/>
          <p:cNvSpPr/>
          <p:nvPr userDrawn="1"/>
        </p:nvSpPr>
        <p:spPr>
          <a:xfrm rot="19745290">
            <a:off x="4338963" y="3745672"/>
            <a:ext cx="1323553" cy="1274283"/>
          </a:xfrm>
          <a:custGeom>
            <a:avLst/>
            <a:gdLst/>
            <a:ahLst/>
            <a:cxnLst/>
            <a:rect l="l" t="t" r="r" b="b"/>
            <a:pathLst>
              <a:path w="945395" h="910202">
                <a:moveTo>
                  <a:pt x="945395" y="0"/>
                </a:moveTo>
                <a:cubicBezTo>
                  <a:pt x="865607" y="313697"/>
                  <a:pt x="767274" y="615953"/>
                  <a:pt x="649375" y="903390"/>
                </a:cubicBezTo>
                <a:cubicBezTo>
                  <a:pt x="425764" y="917617"/>
                  <a:pt x="207941" y="909267"/>
                  <a:pt x="0" y="881084"/>
                </a:cubicBezTo>
                <a:cubicBezTo>
                  <a:pt x="240742" y="553476"/>
                  <a:pt x="560788" y="250940"/>
                  <a:pt x="945395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165812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1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Marc Widmer successfully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defends WA from European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wasp attack.</a:t>
            </a:r>
            <a:endParaRPr lang="en-AU" sz="2000" baseline="0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316436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5" name="Rectangle 4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Rohan Prince’s irrigation research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helps vegetable farmers grow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healthier profits.</a:t>
            </a:r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605218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3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Dr Bruce Mullan is leading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dairy research funding into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greener pastures.</a:t>
            </a:r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898021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4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Kelly Ryan developed MyCrop®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to ensure your crop is the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picture of health.</a:t>
            </a:r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945298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5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Donna Pead keeps a vigilant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eye on the welfare of the</a:t>
            </a:r>
          </a:p>
          <a:p>
            <a:r>
              <a:rPr lang="en-AU" sz="2000" b="1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livestock industry.</a:t>
            </a:r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98581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-  Editabl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4000" y="5811120"/>
            <a:ext cx="4334882" cy="1033200"/>
          </a:xfrm>
          <a:prstGeom prst="rect">
            <a:avLst/>
          </a:prstGeom>
        </p:spPr>
        <p:txBody>
          <a:bodyPr lIns="0" tIns="63917" rIns="0" bIns="63917"/>
          <a:lstStyle>
            <a:lvl1pPr marL="0" marR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0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12781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Brand images must include caption - click to edit brand image caption</a:t>
            </a:r>
            <a:endParaRPr lang="en-AU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56560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  <a:prstGeom prst="rect">
            <a:avLst/>
          </a:prstGeom>
        </p:spPr>
        <p:txBody>
          <a:bodyPr lIns="127816" tIns="63917" rIns="127816" bIns="63917"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  <a:prstGeom prst="rect">
            <a:avLst/>
          </a:prstGeom>
        </p:spPr>
        <p:txBody>
          <a:bodyPr lIns="127816" tIns="63917" rIns="127816" bIns="63917"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  <a:prstGeom prst="rect">
            <a:avLst/>
          </a:prstGeom>
        </p:spPr>
        <p:txBody>
          <a:bodyPr lIns="127816" tIns="63917" rIns="127816" bIns="63917"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  <a:prstGeom prst="rect">
            <a:avLst/>
          </a:prstGeom>
        </p:spPr>
        <p:txBody>
          <a:bodyPr lIns="127816" tIns="63917" rIns="127816" bIns="63917"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615810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5695200" cy="7056000"/>
          </a:xfrm>
        </p:spPr>
        <p:txBody>
          <a:bodyPr/>
          <a:lstStyle>
            <a:lvl1pPr marL="246316" indent="-246316">
              <a:buFont typeface="Arial" pitchFamily="34" charset="0"/>
              <a:buChar char="•"/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7883" y="1562400"/>
            <a:ext cx="56952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41375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4"/>
            <a:ext cx="11793600" cy="2058035"/>
          </a:xfrm>
          <a:prstGeom prst="rect">
            <a:avLst/>
          </a:prstGeom>
        </p:spPr>
        <p:txBody>
          <a:bodyPr lIns="0" tIns="63917" rIns="0" bIns="63917" anchor="b">
            <a:normAutofit/>
          </a:bodyPr>
          <a:lstStyle>
            <a:lvl1pPr algn="l">
              <a:defRPr sz="5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641172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6037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4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8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9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0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1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2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3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4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5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082474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4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8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9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0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1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2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3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4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5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206235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  <a:prstGeom prst="rect">
            <a:avLst/>
          </a:prstGeom>
        </p:spPr>
        <p:txBody>
          <a:bodyPr lIns="0" tIns="63917" rIns="0" bIns="63917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lIns="127816" tIns="63917" rIns="127816" bIns="63917"/>
          <a:lstStyle>
            <a:lvl1pPr marL="246316" indent="-246316">
              <a:buFont typeface="Arial" pitchFamily="34" charset="0"/>
              <a:buChar char="•"/>
              <a:defRPr/>
            </a:lvl1pPr>
            <a:lvl2pPr marL="503724" indent="-257410">
              <a:defRPr/>
            </a:lvl2pPr>
            <a:lvl3pPr marL="750023" indent="-246316">
              <a:defRPr/>
            </a:lvl3pPr>
            <a:lvl4pPr marL="1007439" indent="-257410">
              <a:defRPr/>
            </a:lvl4pPr>
            <a:lvl5pPr marL="1253756" indent="-246316">
              <a:defRPr/>
            </a:lvl5pPr>
            <a:lvl6pPr marL="3195409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90090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  <a:prstGeom prst="rect">
            <a:avLst/>
          </a:prstGeom>
        </p:spPr>
        <p:txBody>
          <a:bodyPr lIns="127816" tIns="63917" rIns="127816" bIns="63917"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  <a:prstGeom prst="rect">
            <a:avLst/>
          </a:prstGeom>
        </p:spPr>
        <p:txBody>
          <a:bodyPr lIns="127816" tIns="63917" rIns="127816" bIns="63917"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  <a:prstGeom prst="rect">
            <a:avLst/>
          </a:prstGeom>
        </p:spPr>
        <p:txBody>
          <a:bodyPr lIns="127816" tIns="63917" rIns="127816" bIns="63917"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  <a:prstGeom prst="rect">
            <a:avLst/>
          </a:prstGeom>
        </p:spPr>
        <p:txBody>
          <a:bodyPr lIns="127816" tIns="63917" rIns="127816" bIns="63917"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127816" tIns="63917" rIns="127816" bIns="63917"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615810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81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7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5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7406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</p:spPr>
        <p:txBody>
          <a:bodyPr lIns="0" rIns="0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</p:spPr>
        <p:txBody>
          <a:bodyPr/>
          <a:lstStyle>
            <a:lvl1pPr marL="246404" indent="-246404">
              <a:buFont typeface="Arial" pitchFamily="34" charset="0"/>
              <a:buChar char="•"/>
              <a:defRPr/>
            </a:lvl1pPr>
            <a:lvl2pPr marL="503905" indent="-257502">
              <a:defRPr/>
            </a:lvl2pPr>
            <a:lvl3pPr marL="750296" indent="-246404">
              <a:defRPr/>
            </a:lvl3pPr>
            <a:lvl4pPr marL="1007803" indent="-257502">
              <a:defRPr/>
            </a:lvl4pPr>
            <a:lvl5pPr marL="1254207" indent="-246404">
              <a:defRPr/>
            </a:lvl5pPr>
            <a:lvl6pPr marL="3196560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83598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20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4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31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86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179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72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6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587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518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24557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5695200" cy="7056000"/>
          </a:xfrm>
        </p:spPr>
        <p:txBody>
          <a:bodyPr/>
          <a:lstStyle>
            <a:lvl1pPr marL="246404" indent="-246404">
              <a:buFont typeface="Arial" pitchFamily="34" charset="0"/>
              <a:buChar char="•"/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7883" y="1562400"/>
            <a:ext cx="56952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52686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with break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68040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2098" y="1562400"/>
            <a:ext cx="4550986" cy="7056000"/>
          </a:xfrm>
          <a:solidFill>
            <a:schemeClr val="accent4"/>
          </a:solidFill>
        </p:spPr>
        <p:txBody>
          <a:bodyPr lIns="125803" tIns="125803" rIns="125803" bIns="125803"/>
          <a:lstStyle>
            <a:lvl1pPr>
              <a:defRPr sz="2500" b="0" i="0" baseline="0">
                <a:solidFill>
                  <a:schemeClr val="bg1"/>
                </a:solidFill>
              </a:defRPr>
            </a:lvl1pPr>
            <a:lvl2pPr>
              <a:defRPr sz="2500" baseline="0">
                <a:solidFill>
                  <a:schemeClr val="bg1"/>
                </a:solidFill>
              </a:defRPr>
            </a:lvl2pPr>
            <a:lvl3pPr>
              <a:defRPr sz="2500" baseline="0">
                <a:solidFill>
                  <a:schemeClr val="bg1"/>
                </a:solidFill>
              </a:defRPr>
            </a:lvl3pPr>
            <a:lvl4pPr>
              <a:defRPr sz="2500" baseline="0">
                <a:solidFill>
                  <a:schemeClr val="bg1"/>
                </a:solidFill>
              </a:defRPr>
            </a:lvl4pPr>
            <a:lvl5pPr>
              <a:defRPr sz="2500" baseline="0">
                <a:solidFill>
                  <a:schemeClr val="bg1"/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78755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with break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68040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2098" y="1562400"/>
            <a:ext cx="4550986" cy="7056000"/>
          </a:xfrm>
          <a:solidFill>
            <a:schemeClr val="accent4"/>
          </a:solidFill>
        </p:spPr>
        <p:txBody>
          <a:bodyPr lIns="125846" tIns="125846" rIns="125846" bIns="125846"/>
          <a:lstStyle>
            <a:lvl1pPr>
              <a:defRPr sz="2500" b="0" i="0" baseline="0">
                <a:solidFill>
                  <a:schemeClr val="bg1"/>
                </a:solidFill>
              </a:defRPr>
            </a:lvl1pPr>
            <a:lvl2pPr>
              <a:defRPr sz="2500" baseline="0">
                <a:solidFill>
                  <a:schemeClr val="bg1"/>
                </a:solidFill>
              </a:defRPr>
            </a:lvl2pPr>
            <a:lvl3pPr>
              <a:defRPr sz="2500" baseline="0">
                <a:solidFill>
                  <a:schemeClr val="bg1"/>
                </a:solidFill>
              </a:defRPr>
            </a:lvl3pPr>
            <a:lvl4pPr>
              <a:defRPr sz="2500" baseline="0">
                <a:solidFill>
                  <a:schemeClr val="bg1"/>
                </a:solidFill>
              </a:defRPr>
            </a:lvl4pPr>
            <a:lvl5pPr>
              <a:defRPr sz="2500" baseline="0">
                <a:solidFill>
                  <a:schemeClr val="bg1"/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578839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2"/>
            <a:ext cx="5695200" cy="895668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639310" indent="0">
              <a:buNone/>
              <a:defRPr sz="2800" b="1"/>
            </a:lvl2pPr>
            <a:lvl3pPr marL="1278620" indent="0">
              <a:buNone/>
              <a:defRPr sz="2500" b="1"/>
            </a:lvl3pPr>
            <a:lvl4pPr marL="1917931" indent="0">
              <a:buNone/>
              <a:defRPr sz="2200" b="1"/>
            </a:lvl4pPr>
            <a:lvl5pPr marL="2557241" indent="0">
              <a:buNone/>
              <a:defRPr sz="2200" b="1"/>
            </a:lvl5pPr>
            <a:lvl6pPr marL="3196560" indent="0">
              <a:buNone/>
              <a:defRPr sz="2200" b="1"/>
            </a:lvl6pPr>
            <a:lvl7pPr marL="3835874" indent="0">
              <a:buNone/>
              <a:defRPr sz="2200" b="1"/>
            </a:lvl7pPr>
            <a:lvl8pPr marL="4475185" indent="0">
              <a:buNone/>
              <a:defRPr sz="2200" b="1"/>
            </a:lvl8pPr>
            <a:lvl9pPr marL="5114500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0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7280" y="1562402"/>
            <a:ext cx="5695200" cy="895668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tx2"/>
                </a:solidFill>
              </a:defRPr>
            </a:lvl1pPr>
            <a:lvl2pPr marL="639310" indent="0">
              <a:buNone/>
              <a:defRPr sz="2800" b="1"/>
            </a:lvl2pPr>
            <a:lvl3pPr marL="1278620" indent="0">
              <a:buNone/>
              <a:defRPr sz="2500" b="1"/>
            </a:lvl3pPr>
            <a:lvl4pPr marL="1917931" indent="0">
              <a:buNone/>
              <a:defRPr sz="2200" b="1"/>
            </a:lvl4pPr>
            <a:lvl5pPr marL="2557241" indent="0">
              <a:buNone/>
              <a:defRPr sz="2200" b="1"/>
            </a:lvl5pPr>
            <a:lvl6pPr marL="3196560" indent="0">
              <a:buNone/>
              <a:defRPr sz="2200" b="1"/>
            </a:lvl6pPr>
            <a:lvl7pPr marL="3835874" indent="0">
              <a:buNone/>
              <a:defRPr sz="2200" b="1"/>
            </a:lvl7pPr>
            <a:lvl8pPr marL="4475185" indent="0">
              <a:buNone/>
              <a:defRPr sz="2200" b="1"/>
            </a:lvl8pPr>
            <a:lvl9pPr marL="5114500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728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606224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298824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757457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6" y="1562415"/>
            <a:ext cx="4211638" cy="1626871"/>
          </a:xfrm>
        </p:spPr>
        <p:txBody>
          <a:bodyPr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6" y="3288432"/>
            <a:ext cx="4211638" cy="5342994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24781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tem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/>
          </p:cNvSpPr>
          <p:nvPr>
            <p:ph type="media" sz="quarter" idx="14" hasCustomPrompt="1"/>
          </p:nvPr>
        </p:nvSpPr>
        <p:spPr>
          <a:xfrm>
            <a:off x="504000" y="1562400"/>
            <a:ext cx="11793600" cy="5458320"/>
          </a:xfrm>
        </p:spPr>
        <p:txBody>
          <a:bodyPr/>
          <a:lstStyle>
            <a:lvl1pPr marL="0" marR="0" indent="0" algn="l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media item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955017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000" y="1562400"/>
            <a:ext cx="11793600" cy="5456046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39310" indent="0">
              <a:buNone/>
              <a:defRPr sz="3900"/>
            </a:lvl2pPr>
            <a:lvl3pPr marL="1278620" indent="0">
              <a:buNone/>
              <a:defRPr sz="3400"/>
            </a:lvl3pPr>
            <a:lvl4pPr marL="1917931" indent="0">
              <a:buNone/>
              <a:defRPr sz="2800"/>
            </a:lvl4pPr>
            <a:lvl5pPr marL="2557241" indent="0">
              <a:buNone/>
              <a:defRPr sz="2800"/>
            </a:lvl5pPr>
            <a:lvl6pPr marL="3196560" indent="0">
              <a:buNone/>
              <a:defRPr sz="2800"/>
            </a:lvl6pPr>
            <a:lvl7pPr marL="3835874" indent="0">
              <a:buNone/>
              <a:defRPr sz="2800"/>
            </a:lvl7pPr>
            <a:lvl8pPr marL="4475185" indent="0">
              <a:buNone/>
              <a:defRPr sz="2800"/>
            </a:lvl8pPr>
            <a:lvl9pPr marL="5114500" indent="0">
              <a:buNone/>
              <a:defRPr sz="28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827992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 marL="0" indent="0">
              <a:buNone/>
              <a:defRPr sz="2500" b="1" i="0" baseline="0">
                <a:solidFill>
                  <a:schemeClr val="accent1"/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6" y="6010336"/>
            <a:ext cx="4211638" cy="2621091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04000" y="1562416"/>
            <a:ext cx="4213440" cy="4333875"/>
          </a:xfrm>
        </p:spPr>
        <p:txBody>
          <a:bodyPr/>
          <a:lstStyle>
            <a:lvl1pPr marL="0" marR="0" indent="0" algn="l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62333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561233" y="1877075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04000" y="1877075"/>
            <a:ext cx="2620800" cy="2016000"/>
          </a:xfrm>
        </p:spPr>
        <p:txBody>
          <a:bodyPr/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618466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9675701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8"/>
          </p:nvPr>
        </p:nvSpPr>
        <p:spPr>
          <a:xfrm>
            <a:off x="356057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9"/>
          </p:nvPr>
        </p:nvSpPr>
        <p:spPr>
          <a:xfrm>
            <a:off x="661715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0"/>
          </p:nvPr>
        </p:nvSpPr>
        <p:spPr>
          <a:xfrm>
            <a:off x="9673737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5040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3561600" y="5405467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04000" y="5405467"/>
            <a:ext cx="2620800" cy="2016000"/>
          </a:xfrm>
        </p:spPr>
        <p:txBody>
          <a:bodyPr/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4"/>
          </p:nvPr>
        </p:nvSpPr>
        <p:spPr>
          <a:xfrm>
            <a:off x="66192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96768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86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5616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192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8"/>
          </p:nvPr>
        </p:nvSpPr>
        <p:spPr>
          <a:xfrm>
            <a:off x="96768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310" indent="0">
              <a:buNone/>
              <a:defRPr sz="1700"/>
            </a:lvl2pPr>
            <a:lvl3pPr marL="1278620" indent="0">
              <a:buNone/>
              <a:defRPr sz="1400"/>
            </a:lvl3pPr>
            <a:lvl4pPr marL="1917931" indent="0">
              <a:buNone/>
              <a:defRPr sz="1300"/>
            </a:lvl4pPr>
            <a:lvl5pPr marL="2557241" indent="0">
              <a:buNone/>
              <a:defRPr sz="1300"/>
            </a:lvl5pPr>
            <a:lvl6pPr marL="3196560" indent="0">
              <a:buNone/>
              <a:defRPr sz="1300"/>
            </a:lvl6pPr>
            <a:lvl7pPr marL="3835874" indent="0">
              <a:buNone/>
              <a:defRPr sz="1300"/>
            </a:lvl7pPr>
            <a:lvl8pPr marL="4475185" indent="0">
              <a:buNone/>
              <a:defRPr sz="1300"/>
            </a:lvl8pPr>
            <a:lvl9pPr marL="511450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4625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rtlCol="0" anchor="ctr"/>
          <a:lstStyle/>
          <a:p>
            <a:pPr algn="ctr" defTabSz="1278620"/>
            <a:endParaRPr lang="en-AU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1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702054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639079" indent="0">
              <a:buNone/>
              <a:defRPr sz="2800" b="1"/>
            </a:lvl2pPr>
            <a:lvl3pPr marL="1278158" indent="0">
              <a:buNone/>
              <a:defRPr sz="2500" b="1"/>
            </a:lvl3pPr>
            <a:lvl4pPr marL="1917238" indent="0">
              <a:buNone/>
              <a:defRPr sz="2200" b="1"/>
            </a:lvl4pPr>
            <a:lvl5pPr marL="2556322" indent="0">
              <a:buNone/>
              <a:defRPr sz="2200" b="1"/>
            </a:lvl5pPr>
            <a:lvl6pPr marL="3195409" indent="0">
              <a:buNone/>
              <a:defRPr sz="2200" b="1"/>
            </a:lvl6pPr>
            <a:lvl7pPr marL="3834492" indent="0">
              <a:buNone/>
              <a:defRPr sz="2200" b="1"/>
            </a:lvl7pPr>
            <a:lvl8pPr marL="4473575" indent="0">
              <a:buNone/>
              <a:defRPr sz="2200" b="1"/>
            </a:lvl8pPr>
            <a:lvl9pPr marL="5112659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0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728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tx2"/>
                </a:solidFill>
              </a:defRPr>
            </a:lvl1pPr>
            <a:lvl2pPr marL="639079" indent="0">
              <a:buNone/>
              <a:defRPr sz="2800" b="1"/>
            </a:lvl2pPr>
            <a:lvl3pPr marL="1278158" indent="0">
              <a:buNone/>
              <a:defRPr sz="2500" b="1"/>
            </a:lvl3pPr>
            <a:lvl4pPr marL="1917238" indent="0">
              <a:buNone/>
              <a:defRPr sz="2200" b="1"/>
            </a:lvl4pPr>
            <a:lvl5pPr marL="2556322" indent="0">
              <a:buNone/>
              <a:defRPr sz="2200" b="1"/>
            </a:lvl5pPr>
            <a:lvl6pPr marL="3195409" indent="0">
              <a:buNone/>
              <a:defRPr sz="2200" b="1"/>
            </a:lvl6pPr>
            <a:lvl7pPr marL="3834492" indent="0">
              <a:buNone/>
              <a:defRPr sz="2200" b="1"/>
            </a:lvl7pPr>
            <a:lvl8pPr marL="4473575" indent="0">
              <a:buNone/>
              <a:defRPr sz="2200" b="1"/>
            </a:lvl8pPr>
            <a:lvl9pPr marL="5112659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728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127247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905"/>
            <a:ext cx="2987040" cy="511175"/>
          </a:xfrm>
          <a:prstGeom prst="rect">
            <a:avLst/>
          </a:prstGeom>
        </p:spPr>
        <p:txBody>
          <a:bodyPr lIns="127862" tIns="63938" rIns="127862" bIns="63938"/>
          <a:lstStyle/>
          <a:p>
            <a:pPr defTabSz="1278620"/>
            <a:fld id="{8EBD2A9E-BC55-404A-9D90-AF873567CB58}" type="datetimeFigureOut">
              <a:rPr lang="en-AU" smtClean="0">
                <a:solidFill>
                  <a:prstClr val="black"/>
                </a:solidFill>
              </a:rPr>
              <a:pPr defTabSz="1278620"/>
              <a:t>7/10/2015</a:t>
            </a:fld>
            <a:endParaRPr lang="en-A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880" y="8898905"/>
            <a:ext cx="4053840" cy="511175"/>
          </a:xfrm>
          <a:prstGeom prst="rect">
            <a:avLst/>
          </a:prstGeom>
        </p:spPr>
        <p:txBody>
          <a:bodyPr lIns="127862" tIns="63938" rIns="127862" bIns="63938"/>
          <a:lstStyle/>
          <a:p>
            <a:pPr defTabSz="1278620"/>
            <a:endParaRPr lang="en-A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480" y="8898905"/>
            <a:ext cx="2987040" cy="511175"/>
          </a:xfrm>
          <a:prstGeom prst="rect">
            <a:avLst/>
          </a:prstGeom>
        </p:spPr>
        <p:txBody>
          <a:bodyPr lIns="127862" tIns="63938" rIns="127862" bIns="63938"/>
          <a:lstStyle/>
          <a:p>
            <a:pPr defTabSz="1278620"/>
            <a:fld id="{55FF3BBE-65C4-4F16-BCB6-C6A4612F56B6}" type="slidenum">
              <a:rPr lang="en-AU" smtClean="0">
                <a:solidFill>
                  <a:prstClr val="black"/>
                </a:solidFill>
              </a:rPr>
              <a:pPr defTabSz="1278620"/>
              <a:t>‹#›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0116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2126950" y="453391"/>
            <a:ext cx="25862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862" tIns="63938" rIns="127862" bIns="6393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3931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5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499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72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9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9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8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8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8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7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593158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</p:spPr>
        <p:txBody>
          <a:bodyPr lIns="0" rIns="0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</p:spPr>
        <p:txBody>
          <a:bodyPr/>
          <a:lstStyle>
            <a:lvl1pPr marL="246551" indent="-246551">
              <a:buFont typeface="Arial" pitchFamily="34" charset="0"/>
              <a:buChar char="•"/>
              <a:defRPr/>
            </a:lvl1pPr>
            <a:lvl2pPr marL="504206" indent="-257656">
              <a:defRPr/>
            </a:lvl2pPr>
            <a:lvl3pPr marL="750751" indent="-246551">
              <a:defRPr/>
            </a:lvl3pPr>
            <a:lvl4pPr marL="1008410" indent="-257656">
              <a:defRPr/>
            </a:lvl4pPr>
            <a:lvl5pPr marL="1254960" indent="-246551">
              <a:defRPr/>
            </a:lvl5pPr>
            <a:lvl6pPr marL="3198478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680566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12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4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3969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939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1908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5878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984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8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78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175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782227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5695200" cy="7056000"/>
          </a:xfrm>
        </p:spPr>
        <p:txBody>
          <a:bodyPr/>
          <a:lstStyle>
            <a:lvl1pPr marL="246551" indent="-246551">
              <a:buFont typeface="Arial" pitchFamily="34" charset="0"/>
              <a:buChar char="•"/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7883" y="1562400"/>
            <a:ext cx="56952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01568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with break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68040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2098" y="1562400"/>
            <a:ext cx="4550986" cy="7056000"/>
          </a:xfrm>
          <a:solidFill>
            <a:schemeClr val="accent4"/>
          </a:solidFill>
        </p:spPr>
        <p:txBody>
          <a:bodyPr lIns="125923" tIns="125923" rIns="125923" bIns="125923"/>
          <a:lstStyle>
            <a:lvl1pPr>
              <a:defRPr sz="2500" b="0" i="0" baseline="0">
                <a:solidFill>
                  <a:schemeClr val="bg1"/>
                </a:solidFill>
              </a:defRPr>
            </a:lvl1pPr>
            <a:lvl2pPr>
              <a:defRPr sz="2500" baseline="0">
                <a:solidFill>
                  <a:schemeClr val="bg1"/>
                </a:solidFill>
              </a:defRPr>
            </a:lvl2pPr>
            <a:lvl3pPr>
              <a:defRPr sz="2500" baseline="0">
                <a:solidFill>
                  <a:schemeClr val="bg1"/>
                </a:solidFill>
              </a:defRPr>
            </a:lvl3pPr>
            <a:lvl4pPr>
              <a:defRPr sz="2500" baseline="0">
                <a:solidFill>
                  <a:schemeClr val="bg1"/>
                </a:solidFill>
              </a:defRPr>
            </a:lvl4pPr>
            <a:lvl5pPr>
              <a:defRPr sz="2500" baseline="0">
                <a:solidFill>
                  <a:schemeClr val="bg1"/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182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639695" indent="0">
              <a:buNone/>
              <a:defRPr sz="2800" b="1"/>
            </a:lvl2pPr>
            <a:lvl3pPr marL="1279390" indent="0">
              <a:buNone/>
              <a:defRPr sz="2500" b="1"/>
            </a:lvl3pPr>
            <a:lvl4pPr marL="1919085" indent="0">
              <a:buNone/>
              <a:defRPr sz="2200" b="1"/>
            </a:lvl4pPr>
            <a:lvl5pPr marL="2558781" indent="0">
              <a:buNone/>
              <a:defRPr sz="2200" b="1"/>
            </a:lvl5pPr>
            <a:lvl6pPr marL="3198478" indent="0">
              <a:buNone/>
              <a:defRPr sz="2200" b="1"/>
            </a:lvl6pPr>
            <a:lvl7pPr marL="3838177" indent="0">
              <a:buNone/>
              <a:defRPr sz="2200" b="1"/>
            </a:lvl7pPr>
            <a:lvl8pPr marL="4477872" indent="0">
              <a:buNone/>
              <a:defRPr sz="2200" b="1"/>
            </a:lvl8pPr>
            <a:lvl9pPr marL="5117568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0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728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tx2"/>
                </a:solidFill>
              </a:defRPr>
            </a:lvl1pPr>
            <a:lvl2pPr marL="639695" indent="0">
              <a:buNone/>
              <a:defRPr sz="2800" b="1"/>
            </a:lvl2pPr>
            <a:lvl3pPr marL="1279390" indent="0">
              <a:buNone/>
              <a:defRPr sz="2500" b="1"/>
            </a:lvl3pPr>
            <a:lvl4pPr marL="1919085" indent="0">
              <a:buNone/>
              <a:defRPr sz="2200" b="1"/>
            </a:lvl4pPr>
            <a:lvl5pPr marL="2558781" indent="0">
              <a:buNone/>
              <a:defRPr sz="2200" b="1"/>
            </a:lvl5pPr>
            <a:lvl6pPr marL="3198478" indent="0">
              <a:buNone/>
              <a:defRPr sz="2200" b="1"/>
            </a:lvl6pPr>
            <a:lvl7pPr marL="3838177" indent="0">
              <a:buNone/>
              <a:defRPr sz="2200" b="1"/>
            </a:lvl7pPr>
            <a:lvl8pPr marL="4477872" indent="0">
              <a:buNone/>
              <a:defRPr sz="2200" b="1"/>
            </a:lvl8pPr>
            <a:lvl9pPr marL="5117568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728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295691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808333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51616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76885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</p:spPr>
        <p:txBody>
          <a:bodyPr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94811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tem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/>
          </p:cNvSpPr>
          <p:nvPr>
            <p:ph type="media" sz="quarter" idx="14" hasCustomPrompt="1"/>
          </p:nvPr>
        </p:nvSpPr>
        <p:spPr>
          <a:xfrm>
            <a:off x="504000" y="1562400"/>
            <a:ext cx="11793600" cy="5458320"/>
          </a:xfrm>
        </p:spPr>
        <p:txBody>
          <a:bodyPr/>
          <a:lstStyle>
            <a:lvl1pPr marL="0" marR="0" indent="0" algn="l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media item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888474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000" y="1562400"/>
            <a:ext cx="11793600" cy="5456046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39695" indent="0">
              <a:buNone/>
              <a:defRPr sz="3900"/>
            </a:lvl2pPr>
            <a:lvl3pPr marL="1279390" indent="0">
              <a:buNone/>
              <a:defRPr sz="3400"/>
            </a:lvl3pPr>
            <a:lvl4pPr marL="1919085" indent="0">
              <a:buNone/>
              <a:defRPr sz="2800"/>
            </a:lvl4pPr>
            <a:lvl5pPr marL="2558781" indent="0">
              <a:buNone/>
              <a:defRPr sz="2800"/>
            </a:lvl5pPr>
            <a:lvl6pPr marL="3198478" indent="0">
              <a:buNone/>
              <a:defRPr sz="2800"/>
            </a:lvl6pPr>
            <a:lvl7pPr marL="3838177" indent="0">
              <a:buNone/>
              <a:defRPr sz="2800"/>
            </a:lvl7pPr>
            <a:lvl8pPr marL="4477872" indent="0">
              <a:buNone/>
              <a:defRPr sz="2800"/>
            </a:lvl8pPr>
            <a:lvl9pPr marL="5117568" indent="0">
              <a:buNone/>
              <a:defRPr sz="28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030146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 marL="0" indent="0">
              <a:buNone/>
              <a:defRPr sz="2500" b="1" i="0" baseline="0">
                <a:solidFill>
                  <a:schemeClr val="accent1"/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6010336"/>
            <a:ext cx="4211638" cy="2621091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04000" y="1562408"/>
            <a:ext cx="4213440" cy="4333875"/>
          </a:xfrm>
        </p:spPr>
        <p:txBody>
          <a:bodyPr/>
          <a:lstStyle>
            <a:lvl1pPr marL="0" marR="0" indent="0" algn="l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4632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561233" y="1877075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04000" y="1877075"/>
            <a:ext cx="2620800" cy="2016000"/>
          </a:xfrm>
        </p:spPr>
        <p:txBody>
          <a:bodyPr/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618466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9675701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8"/>
          </p:nvPr>
        </p:nvSpPr>
        <p:spPr>
          <a:xfrm>
            <a:off x="356057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9"/>
          </p:nvPr>
        </p:nvSpPr>
        <p:spPr>
          <a:xfrm>
            <a:off x="661715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0"/>
          </p:nvPr>
        </p:nvSpPr>
        <p:spPr>
          <a:xfrm>
            <a:off x="9673737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5040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3561600" y="5405467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04000" y="5405467"/>
            <a:ext cx="2620800" cy="2016000"/>
          </a:xfrm>
        </p:spPr>
        <p:txBody>
          <a:bodyPr/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4"/>
          </p:nvPr>
        </p:nvSpPr>
        <p:spPr>
          <a:xfrm>
            <a:off x="66192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96768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793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5616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192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8"/>
          </p:nvPr>
        </p:nvSpPr>
        <p:spPr>
          <a:xfrm>
            <a:off x="96768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695" indent="0">
              <a:buNone/>
              <a:defRPr sz="1700"/>
            </a:lvl2pPr>
            <a:lvl3pPr marL="1279390" indent="0">
              <a:buNone/>
              <a:defRPr sz="1400"/>
            </a:lvl3pPr>
            <a:lvl4pPr marL="1919085" indent="0">
              <a:buNone/>
              <a:defRPr sz="1300"/>
            </a:lvl4pPr>
            <a:lvl5pPr marL="2558781" indent="0">
              <a:buNone/>
              <a:defRPr sz="1300"/>
            </a:lvl5pPr>
            <a:lvl6pPr marL="3198478" indent="0">
              <a:buNone/>
              <a:defRPr sz="1300"/>
            </a:lvl6pPr>
            <a:lvl7pPr marL="3838177" indent="0">
              <a:buNone/>
              <a:defRPr sz="1300"/>
            </a:lvl7pPr>
            <a:lvl8pPr marL="4477872" indent="0">
              <a:buNone/>
              <a:defRPr sz="1300"/>
            </a:lvl8pPr>
            <a:lvl9pPr marL="5117568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534253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939" tIns="63973" rIns="127939" bIns="63973" rtlCol="0" anchor="ctr"/>
          <a:lstStyle/>
          <a:p>
            <a:pPr algn="ctr" defTabSz="127939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22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267683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901"/>
            <a:ext cx="2987040" cy="511175"/>
          </a:xfrm>
          <a:prstGeom prst="rect">
            <a:avLst/>
          </a:prstGeom>
        </p:spPr>
        <p:txBody>
          <a:bodyPr lIns="127897" tIns="63948" rIns="127897" bIns="63948"/>
          <a:lstStyle/>
          <a:p>
            <a:pPr defTabSz="1279390"/>
            <a:fld id="{7B619FCC-C094-B64D-8555-DED193F242C8}" type="datetimeFigureOut">
              <a:rPr lang="en-US" smtClean="0">
                <a:solidFill>
                  <a:prstClr val="black"/>
                </a:solidFill>
              </a:rPr>
              <a:pPr defTabSz="1279390"/>
              <a:t>10/7/2015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880" y="8898901"/>
            <a:ext cx="4053840" cy="511175"/>
          </a:xfrm>
          <a:prstGeom prst="rect">
            <a:avLst/>
          </a:prstGeom>
        </p:spPr>
        <p:txBody>
          <a:bodyPr lIns="127897" tIns="63948" rIns="127897" bIns="63948"/>
          <a:lstStyle/>
          <a:p>
            <a:pPr defTabSz="127939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480" y="8898901"/>
            <a:ext cx="2987040" cy="511175"/>
          </a:xfrm>
          <a:prstGeom prst="rect">
            <a:avLst/>
          </a:prstGeom>
        </p:spPr>
        <p:txBody>
          <a:bodyPr lIns="127897" tIns="63948" rIns="127897" bIns="63948"/>
          <a:lstStyle/>
          <a:p>
            <a:pPr defTabSz="1279390"/>
            <a:fld id="{E494FAFD-F4AC-3941-AE06-818863F3209C}" type="slidenum">
              <a:rPr lang="en-US" smtClean="0">
                <a:solidFill>
                  <a:prstClr val="black"/>
                </a:solidFill>
              </a:rPr>
              <a:pPr defTabSz="127939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6524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400"/>
            </a:lvl1pPr>
            <a:lvl2pPr marL="639695" indent="0" algn="ctr">
              <a:buNone/>
              <a:defRPr sz="2800"/>
            </a:lvl2pPr>
            <a:lvl3pPr marL="1279390" indent="0" algn="ctr">
              <a:buNone/>
              <a:defRPr sz="2500"/>
            </a:lvl3pPr>
            <a:lvl4pPr marL="1919085" indent="0" algn="ctr">
              <a:buNone/>
              <a:defRPr sz="2200"/>
            </a:lvl4pPr>
            <a:lvl5pPr marL="2558781" indent="0" algn="ctr">
              <a:buNone/>
              <a:defRPr sz="2200"/>
            </a:lvl5pPr>
            <a:lvl6pPr marL="3198478" indent="0" algn="ctr">
              <a:buNone/>
              <a:defRPr sz="2200"/>
            </a:lvl6pPr>
            <a:lvl7pPr marL="3838177" indent="0" algn="ctr">
              <a:buNone/>
              <a:defRPr sz="2200"/>
            </a:lvl7pPr>
            <a:lvl8pPr marL="4477872" indent="0" algn="ctr">
              <a:buNone/>
              <a:defRPr sz="2200"/>
            </a:lvl8pPr>
            <a:lvl9pPr marL="5117568" indent="0" algn="ctr">
              <a:buNone/>
              <a:defRPr sz="2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9"/>
            <a:ext cx="2880360" cy="511175"/>
          </a:xfrm>
          <a:prstGeom prst="rect">
            <a:avLst/>
          </a:prstGeom>
        </p:spPr>
        <p:txBody>
          <a:bodyPr lIns="127939" tIns="63973" rIns="127939" bIns="63973"/>
          <a:lstStyle/>
          <a:p>
            <a:pPr defTabSz="1279390"/>
            <a:fld id="{BFE8B7A6-F4F7-45E8-861F-5E4826868134}" type="datetimeFigureOut">
              <a:rPr lang="en-AU" smtClean="0">
                <a:solidFill>
                  <a:srgbClr val="000000">
                    <a:tint val="75000"/>
                  </a:srgbClr>
                </a:solidFill>
              </a:rPr>
              <a:pPr defTabSz="1279390"/>
              <a:t>7/10/2015</a:t>
            </a:fld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9"/>
            <a:ext cx="4320540" cy="511175"/>
          </a:xfrm>
          <a:prstGeom prst="rect">
            <a:avLst/>
          </a:prstGeom>
        </p:spPr>
        <p:txBody>
          <a:bodyPr lIns="127939" tIns="63973" rIns="127939" bIns="63973"/>
          <a:lstStyle/>
          <a:p>
            <a:pPr defTabSz="1279390"/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9"/>
            <a:ext cx="2880360" cy="511175"/>
          </a:xfrm>
          <a:prstGeom prst="rect">
            <a:avLst/>
          </a:prstGeom>
        </p:spPr>
        <p:txBody>
          <a:bodyPr lIns="127939" tIns="63973" rIns="127939" bIns="63973"/>
          <a:lstStyle/>
          <a:p>
            <a:pPr defTabSz="1279390"/>
            <a:fld id="{3E3B0F28-A6B1-4F13-8AB0-86B04E975099}" type="slidenum">
              <a:rPr lang="en-AU" smtClean="0">
                <a:solidFill>
                  <a:srgbClr val="000000">
                    <a:tint val="75000"/>
                  </a:srgbClr>
                </a:solidFill>
              </a:rPr>
              <a:pPr defTabSz="1279390"/>
              <a:t>‹#›</a:t>
            </a:fld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790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base two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96"/>
            <a:ext cx="12801600" cy="95886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2"/>
            <a:ext cx="1152144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000">
                <a:solidFill>
                  <a:srgbClr val="007FB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373019"/>
            <a:ext cx="11506958" cy="90730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400" b="1">
                <a:solidFill>
                  <a:srgbClr val="00AFDB"/>
                </a:solidFill>
                <a:latin typeface="+mj-lt"/>
              </a:defRPr>
            </a:lvl1pPr>
            <a:lvl2pPr marL="639695" indent="0">
              <a:buNone/>
              <a:defRPr sz="2800" b="1"/>
            </a:lvl2pPr>
            <a:lvl3pPr marL="1279390" indent="0">
              <a:buNone/>
              <a:defRPr sz="2500" b="1"/>
            </a:lvl3pPr>
            <a:lvl4pPr marL="1919085" indent="0">
              <a:buNone/>
              <a:defRPr sz="2200" b="1"/>
            </a:lvl4pPr>
            <a:lvl5pPr marL="2558781" indent="0">
              <a:buNone/>
              <a:defRPr sz="2200" b="1"/>
            </a:lvl5pPr>
            <a:lvl6pPr marL="3198478" indent="0">
              <a:buNone/>
              <a:defRPr sz="2200" b="1"/>
            </a:lvl6pPr>
            <a:lvl7pPr marL="3838177" indent="0">
              <a:buNone/>
              <a:defRPr sz="2200" b="1"/>
            </a:lvl7pPr>
            <a:lvl8pPr marL="4477872" indent="0">
              <a:buNone/>
              <a:defRPr sz="2200" b="1"/>
            </a:lvl8pPr>
            <a:lvl9pPr marL="5117568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2520000"/>
            <a:ext cx="11406147" cy="54057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9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5815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000" y="2683566"/>
            <a:ext cx="11793600" cy="2058035"/>
          </a:xfrm>
        </p:spPr>
        <p:txBody>
          <a:bodyPr lIns="0" rIns="0" anchor="b">
            <a:normAutofit/>
          </a:bodyPr>
          <a:lstStyle>
            <a:lvl1pPr algn="l">
              <a:defRPr sz="5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00" y="4758512"/>
            <a:ext cx="11793600" cy="245364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523343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99316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3539" cy="604867"/>
          </a:xfrm>
        </p:spPr>
        <p:txBody>
          <a:bodyPr lIns="0" rIns="0"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562400"/>
            <a:ext cx="11793600" cy="7056784"/>
          </a:xfrm>
        </p:spPr>
        <p:txBody>
          <a:bodyPr/>
          <a:lstStyle>
            <a:lvl1pPr marL="246698" indent="-246698">
              <a:buFont typeface="Arial" pitchFamily="34" charset="0"/>
              <a:buChar char="•"/>
              <a:defRPr/>
            </a:lvl1pPr>
            <a:lvl2pPr marL="504508" indent="-257810">
              <a:defRPr/>
            </a:lvl2pPr>
            <a:lvl3pPr marL="751205" indent="-246698">
              <a:defRPr/>
            </a:lvl3pPr>
            <a:lvl4pPr marL="1009015" indent="-257810">
              <a:defRPr/>
            </a:lvl4pPr>
            <a:lvl5pPr marL="1255713" indent="-246698">
              <a:defRPr/>
            </a:lvl5pPr>
            <a:lvl6pPr marL="3200400" indent="0">
              <a:buNone/>
              <a:defRPr/>
            </a:lvl6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88604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4582205"/>
            <a:ext cx="11793600" cy="1906905"/>
          </a:xfrm>
        </p:spPr>
        <p:txBody>
          <a:bodyPr anchor="t"/>
          <a:lstStyle>
            <a:lvl1pPr algn="l">
              <a:defRPr sz="56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2481943"/>
            <a:ext cx="11793600" cy="2100262"/>
          </a:xfrm>
        </p:spPr>
        <p:txBody>
          <a:bodyPr anchor="b"/>
          <a:lstStyle>
            <a:lvl1pPr marL="0" indent="0">
              <a:buNone/>
              <a:defRPr sz="2800" b="0" i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854727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5695200" cy="7056000"/>
          </a:xfrm>
        </p:spPr>
        <p:txBody>
          <a:bodyPr/>
          <a:lstStyle>
            <a:lvl1pPr marL="246698" indent="-246698">
              <a:buFont typeface="Arial" pitchFamily="34" charset="0"/>
              <a:buChar char="•"/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7883" y="1562400"/>
            <a:ext cx="56952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122294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with breakou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00" y="1562400"/>
            <a:ext cx="6804000" cy="7056000"/>
          </a:xfrm>
        </p:spPr>
        <p:txBody>
          <a:bodyPr/>
          <a:lstStyle>
            <a:lvl1pPr>
              <a:defRPr sz="2800" baseline="0"/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32098" y="1562400"/>
            <a:ext cx="4550986" cy="7056000"/>
          </a:xfrm>
          <a:solidFill>
            <a:schemeClr val="accent4"/>
          </a:solidFill>
        </p:spPr>
        <p:txBody>
          <a:bodyPr lIns="126000" tIns="126000" rIns="126000" bIns="126000"/>
          <a:lstStyle>
            <a:lvl1pPr>
              <a:defRPr sz="2500" b="0" i="0" baseline="0">
                <a:solidFill>
                  <a:schemeClr val="bg1"/>
                </a:solidFill>
              </a:defRPr>
            </a:lvl1pPr>
            <a:lvl2pPr>
              <a:defRPr sz="2500" baseline="0">
                <a:solidFill>
                  <a:schemeClr val="bg1"/>
                </a:solidFill>
              </a:defRPr>
            </a:lvl2pPr>
            <a:lvl3pPr>
              <a:defRPr sz="2500" baseline="0">
                <a:solidFill>
                  <a:schemeClr val="bg1"/>
                </a:solidFill>
              </a:defRPr>
            </a:lvl3pPr>
            <a:lvl4pPr>
              <a:defRPr sz="2500" baseline="0">
                <a:solidFill>
                  <a:schemeClr val="bg1"/>
                </a:solidFill>
              </a:defRPr>
            </a:lvl4pPr>
            <a:lvl5pPr>
              <a:defRPr sz="2500" baseline="0">
                <a:solidFill>
                  <a:schemeClr val="bg1"/>
                </a:solidFill>
              </a:defRPr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022227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0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7280" y="1562400"/>
            <a:ext cx="5695200" cy="895667"/>
          </a:xfrm>
        </p:spPr>
        <p:txBody>
          <a:bodyPr anchor="b">
            <a:noAutofit/>
          </a:bodyPr>
          <a:lstStyle>
            <a:lvl1pPr marL="0" indent="0">
              <a:buNone/>
              <a:defRPr sz="2800" b="1" baseline="0">
                <a:solidFill>
                  <a:schemeClr val="tx2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7280" y="2481943"/>
            <a:ext cx="5695200" cy="6094686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5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698746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98304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220921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1" y="1562400"/>
            <a:ext cx="4211638" cy="1626870"/>
          </a:xfrm>
        </p:spPr>
        <p:txBody>
          <a:bodyPr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1" y="3288432"/>
            <a:ext cx="4211638" cy="5342994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19207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tem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/>
          </p:cNvSpPr>
          <p:nvPr>
            <p:ph type="media" sz="quarter" idx="14" hasCustomPrompt="1"/>
          </p:nvPr>
        </p:nvSpPr>
        <p:spPr>
          <a:xfrm>
            <a:off x="504000" y="1562400"/>
            <a:ext cx="11793600" cy="5458320"/>
          </a:xfrm>
        </p:spPr>
        <p:txBody>
          <a:bodyPr/>
          <a:lstStyle>
            <a:lvl1pPr marL="0" marR="0" indent="0" algn="l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media item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022143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0" y="7018447"/>
            <a:ext cx="11793600" cy="705678"/>
          </a:xfrm>
        </p:spPr>
        <p:txBody>
          <a:bodyPr anchor="b"/>
          <a:lstStyle>
            <a:lvl1pPr algn="l">
              <a:defRPr sz="28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000" y="1562400"/>
            <a:ext cx="11793600" cy="5456046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7724125"/>
            <a:ext cx="11793600" cy="916955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885901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multi-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02" y="1562400"/>
            <a:ext cx="4211638" cy="1626870"/>
          </a:xfrm>
        </p:spPr>
        <p:txBody>
          <a:bodyPr anchor="t"/>
          <a:lstStyle>
            <a:lvl1pPr algn="l">
              <a:defRPr sz="2800" b="1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>
              <a:defRPr sz="2500" b="0" i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2" y="3288432"/>
            <a:ext cx="4211638" cy="5342994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39079" indent="0">
              <a:buNone/>
              <a:defRPr sz="1700"/>
            </a:lvl2pPr>
            <a:lvl3pPr marL="1278158" indent="0">
              <a:buNone/>
              <a:defRPr sz="1400"/>
            </a:lvl3pPr>
            <a:lvl4pPr marL="1917238" indent="0">
              <a:buNone/>
              <a:defRPr sz="1300"/>
            </a:lvl4pPr>
            <a:lvl5pPr marL="2556322" indent="0">
              <a:buNone/>
              <a:defRPr sz="1300"/>
            </a:lvl5pPr>
            <a:lvl6pPr marL="3195409" indent="0">
              <a:buNone/>
              <a:defRPr sz="1300"/>
            </a:lvl6pPr>
            <a:lvl7pPr marL="3834492" indent="0">
              <a:buNone/>
              <a:defRPr sz="1300"/>
            </a:lvl7pPr>
            <a:lvl8pPr marL="4473575" indent="0">
              <a:buNone/>
              <a:defRPr sz="1300"/>
            </a:lvl8pPr>
            <a:lvl9pPr marL="5112659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615810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8559" y="1562400"/>
            <a:ext cx="7257600" cy="7056000"/>
          </a:xfrm>
        </p:spPr>
        <p:txBody>
          <a:bodyPr/>
          <a:lstStyle>
            <a:lvl1pPr marL="0" indent="0">
              <a:buNone/>
              <a:defRPr sz="2500" b="1" i="0" baseline="0">
                <a:solidFill>
                  <a:schemeClr val="accent1"/>
                </a:solidFill>
              </a:defRPr>
            </a:lvl1pPr>
            <a:lvl2pPr>
              <a:defRPr sz="2500" baseline="0"/>
            </a:lvl2pPr>
            <a:lvl3pPr>
              <a:defRPr sz="2500" baseline="0"/>
            </a:lvl3pPr>
            <a:lvl4pPr>
              <a:defRPr sz="2500" baseline="0"/>
            </a:lvl4pPr>
            <a:lvl5pPr>
              <a:defRPr sz="2500" baseline="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1" y="6010335"/>
            <a:ext cx="4211638" cy="2621091"/>
          </a:xfr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04000" y="1562401"/>
            <a:ext cx="4213440" cy="4333875"/>
          </a:xfrm>
        </p:spPr>
        <p:txBody>
          <a:bodyPr/>
          <a:lstStyle>
            <a:lvl1pPr marL="0" marR="0" indent="0" algn="l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9411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00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2800" y="398160"/>
            <a:ext cx="6652800" cy="604800"/>
          </a:xfrm>
        </p:spPr>
        <p:txBody>
          <a:bodyPr anchor="ctr">
            <a:no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561233" y="1877075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04000" y="1877075"/>
            <a:ext cx="2620800" cy="2016000"/>
          </a:xfrm>
        </p:spPr>
        <p:txBody>
          <a:bodyPr/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618466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9675701" y="1877075"/>
            <a:ext cx="2620800" cy="2016000"/>
          </a:xfrm>
        </p:spPr>
        <p:txBody>
          <a:bodyPr>
            <a:normAutofit/>
          </a:bodyPr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8"/>
          </p:nvPr>
        </p:nvSpPr>
        <p:spPr>
          <a:xfrm>
            <a:off x="356057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9"/>
          </p:nvPr>
        </p:nvSpPr>
        <p:spPr>
          <a:xfrm>
            <a:off x="6617159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0"/>
          </p:nvPr>
        </p:nvSpPr>
        <p:spPr>
          <a:xfrm>
            <a:off x="9673737" y="3893299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5040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3561600" y="5405467"/>
            <a:ext cx="2620800" cy="2016000"/>
          </a:xfrm>
        </p:spPr>
        <p:txBody>
          <a:bodyPr/>
          <a:lstStyle>
            <a:lvl1pPr marL="0" indent="0" algn="ctr">
              <a:buNone/>
              <a:defRPr sz="1700"/>
            </a:lvl1pPr>
          </a:lstStyle>
          <a:p>
            <a:r>
              <a:rPr lang="en-AU" dirty="0" smtClean="0"/>
              <a:t>Click icon to add picture</a:t>
            </a:r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504000" y="5405467"/>
            <a:ext cx="2620800" cy="2016000"/>
          </a:xfrm>
        </p:spPr>
        <p:txBody>
          <a:bodyPr/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="1" i="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24"/>
          </p:nvPr>
        </p:nvSpPr>
        <p:spPr>
          <a:xfrm>
            <a:off x="66192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9676800" y="5405467"/>
            <a:ext cx="2620800" cy="2016000"/>
          </a:xfrm>
        </p:spPr>
        <p:txBody>
          <a:bodyPr>
            <a:normAutofit/>
          </a:bodyPr>
          <a:lstStyle>
            <a:lvl1pPr marL="0" marR="0" indent="0" algn="ctr" defTabSz="12801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700" baseline="0"/>
            </a:lvl1pPr>
          </a:lstStyle>
          <a:p>
            <a:r>
              <a:rPr lang="en-US" dirty="0" smtClean="0"/>
              <a:t>Click icon to add picture</a:t>
            </a:r>
            <a:endParaRPr lang="en-AU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5616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192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8"/>
          </p:nvPr>
        </p:nvSpPr>
        <p:spPr>
          <a:xfrm>
            <a:off x="9676800" y="7421691"/>
            <a:ext cx="2620800" cy="907301"/>
          </a:xfrm>
        </p:spPr>
        <p:txBody>
          <a:bodyPr>
            <a:normAutofit/>
          </a:bodyPr>
          <a:lstStyle>
            <a:lvl1pPr marL="0" indent="0">
              <a:buNone/>
              <a:defRPr sz="17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2302034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elay 12"/>
          <p:cNvSpPr/>
          <p:nvPr userDrawn="1"/>
        </p:nvSpPr>
        <p:spPr>
          <a:xfrm flipH="1">
            <a:off x="4621432" y="364907"/>
            <a:ext cx="7661651" cy="705678"/>
          </a:xfrm>
          <a:custGeom>
            <a:avLst/>
            <a:gdLst/>
            <a:ahLst/>
            <a:cxnLst/>
            <a:rect l="l" t="t" r="r" b="b"/>
            <a:pathLst>
              <a:path w="5472608" h="504056">
                <a:moveTo>
                  <a:pt x="4932548" y="0"/>
                </a:moveTo>
                <a:lnTo>
                  <a:pt x="4392488" y="0"/>
                </a:lnTo>
                <a:lnTo>
                  <a:pt x="0" y="0"/>
                </a:lnTo>
                <a:lnTo>
                  <a:pt x="0" y="504056"/>
                </a:lnTo>
                <a:lnTo>
                  <a:pt x="5472608" y="504056"/>
                </a:lnTo>
                <a:cubicBezTo>
                  <a:pt x="5472608" y="225674"/>
                  <a:pt x="5230815" y="0"/>
                  <a:pt x="493254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 defTabSz="1280160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15"/>
            <a:ext cx="6224434" cy="504993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197498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894"/>
            <a:ext cx="2987040" cy="511175"/>
          </a:xfrm>
          <a:prstGeom prst="rect">
            <a:avLst/>
          </a:prstGeom>
        </p:spPr>
        <p:txBody>
          <a:bodyPr lIns="127974" tIns="63984" rIns="127974" bIns="63984"/>
          <a:lstStyle/>
          <a:p>
            <a:pPr defTabSz="1280160"/>
            <a:fld id="{7B619FCC-C094-B64D-8555-DED193F242C8}" type="datetimeFigureOut">
              <a:rPr lang="en-US" smtClean="0">
                <a:solidFill>
                  <a:prstClr val="black"/>
                </a:solidFill>
              </a:rPr>
              <a:pPr defTabSz="1280160"/>
              <a:t>10/7/2015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880" y="8898894"/>
            <a:ext cx="4053840" cy="511175"/>
          </a:xfrm>
          <a:prstGeom prst="rect">
            <a:avLst/>
          </a:prstGeom>
        </p:spPr>
        <p:txBody>
          <a:bodyPr lIns="127974" tIns="63984" rIns="127974" bIns="63984"/>
          <a:lstStyle/>
          <a:p>
            <a:pPr defTabSz="128016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480" y="8898894"/>
            <a:ext cx="2987040" cy="511175"/>
          </a:xfrm>
          <a:prstGeom prst="rect">
            <a:avLst/>
          </a:prstGeom>
        </p:spPr>
        <p:txBody>
          <a:bodyPr lIns="127974" tIns="63984" rIns="127974" bIns="63984"/>
          <a:lstStyle/>
          <a:p>
            <a:pPr defTabSz="1280160"/>
            <a:fld id="{E494FAFD-F4AC-3941-AE06-818863F3209C}" type="slidenum">
              <a:rPr lang="en-US" smtClean="0">
                <a:solidFill>
                  <a:prstClr val="black"/>
                </a:solidFill>
              </a:rPr>
              <a:pPr defTabSz="128016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447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40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00"/>
            </a:lvl3pPr>
            <a:lvl4pPr marL="1920240" indent="0" algn="ctr">
              <a:buNone/>
              <a:defRPr sz="2200"/>
            </a:lvl4pPr>
            <a:lvl5pPr marL="2560320" indent="0" algn="ctr">
              <a:buNone/>
              <a:defRPr sz="2200"/>
            </a:lvl5pPr>
            <a:lvl6pPr marL="3200400" indent="0" algn="ctr">
              <a:buNone/>
              <a:defRPr sz="2200"/>
            </a:lvl6pPr>
            <a:lvl7pPr marL="3840480" indent="0" algn="ctr">
              <a:buNone/>
              <a:defRPr sz="2200"/>
            </a:lvl7pPr>
            <a:lvl8pPr marL="4480560" indent="0" algn="ctr">
              <a:buNone/>
              <a:defRPr sz="2200"/>
            </a:lvl8pPr>
            <a:lvl9pPr marL="5120640" indent="0" algn="ctr">
              <a:buNone/>
              <a:defRPr sz="2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lIns="128016" tIns="64008" rIns="128016" bIns="64008"/>
          <a:lstStyle/>
          <a:p>
            <a:pPr defTabSz="1280160"/>
            <a:fld id="{BFE8B7A6-F4F7-45E8-861F-5E4826868134}" type="datetimeFigureOut">
              <a:rPr lang="en-AU" smtClean="0">
                <a:solidFill>
                  <a:srgbClr val="000000">
                    <a:tint val="75000"/>
                  </a:srgbClr>
                </a:solidFill>
              </a:rPr>
              <a:pPr defTabSz="1280160"/>
              <a:t>7/10/2015</a:t>
            </a:fld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lIns="128016" tIns="64008" rIns="128016" bIns="64008"/>
          <a:lstStyle/>
          <a:p>
            <a:pPr defTabSz="1280160"/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lIns="128016" tIns="64008" rIns="128016" bIns="64008"/>
          <a:lstStyle/>
          <a:p>
            <a:pPr defTabSz="1280160"/>
            <a:fld id="{3E3B0F28-A6B1-4F13-8AB0-86B04E975099}" type="slidenum">
              <a:rPr lang="en-AU" smtClean="0">
                <a:solidFill>
                  <a:srgbClr val="000000">
                    <a:tint val="75000"/>
                  </a:srgbClr>
                </a:solidFill>
              </a:rPr>
              <a:pPr defTabSz="1280160"/>
              <a:t>‹#›</a:t>
            </a:fld>
            <a:endParaRPr lang="en-AU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604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base two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9"/>
            <a:ext cx="12801600" cy="95886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2"/>
            <a:ext cx="1152144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5000">
                <a:solidFill>
                  <a:srgbClr val="007FB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373019"/>
            <a:ext cx="11506958" cy="90730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400" b="1">
                <a:solidFill>
                  <a:srgbClr val="00AFDB"/>
                </a:solidFill>
                <a:latin typeface="+mj-lt"/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2520000"/>
            <a:ext cx="11406147" cy="54057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9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2946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2126936" y="453391"/>
            <a:ext cx="25862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4008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5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6866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>
        <p:nvSpPr>
          <p:cNvPr id="12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9" name="Oval 4"/>
          <p:cNvSpPr/>
          <p:nvPr userDrawn="1"/>
        </p:nvSpPr>
        <p:spPr>
          <a:xfrm rot="19745290">
            <a:off x="2885717" y="1551472"/>
            <a:ext cx="2910202" cy="5173710"/>
          </a:xfrm>
          <a:custGeom>
            <a:avLst/>
            <a:gdLst/>
            <a:ahLst/>
            <a:cxnLst/>
            <a:rect l="l" t="t" r="r" b="b"/>
            <a:pathLst>
              <a:path w="2078716" h="3695507">
                <a:moveTo>
                  <a:pt x="2078716" y="146322"/>
                </a:moveTo>
                <a:cubicBezTo>
                  <a:pt x="2013525" y="1488684"/>
                  <a:pt x="1634954" y="2715634"/>
                  <a:pt x="1040615" y="3695507"/>
                </a:cubicBezTo>
                <a:cubicBezTo>
                  <a:pt x="424907" y="2680403"/>
                  <a:pt x="40758" y="1400136"/>
                  <a:pt x="0" y="1003"/>
                </a:cubicBezTo>
                <a:cubicBezTo>
                  <a:pt x="682745" y="-7680"/>
                  <a:pt x="1378097" y="40003"/>
                  <a:pt x="2078716" y="1463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0" name="Oval 4"/>
          <p:cNvSpPr/>
          <p:nvPr userDrawn="1"/>
        </p:nvSpPr>
        <p:spPr>
          <a:xfrm rot="2166148">
            <a:off x="5659136" y="219989"/>
            <a:ext cx="1431305" cy="5534063"/>
          </a:xfrm>
          <a:custGeom>
            <a:avLst/>
            <a:gdLst/>
            <a:ahLst/>
            <a:cxnLst/>
            <a:rect l="l" t="t" r="r" b="b"/>
            <a:pathLst>
              <a:path w="729953" h="2047814">
                <a:moveTo>
                  <a:pt x="364977" y="0"/>
                </a:moveTo>
                <a:cubicBezTo>
                  <a:pt x="593227" y="278878"/>
                  <a:pt x="729953" y="635425"/>
                  <a:pt x="729953" y="1023907"/>
                </a:cubicBezTo>
                <a:cubicBezTo>
                  <a:pt x="729953" y="1412389"/>
                  <a:pt x="593227" y="1768936"/>
                  <a:pt x="364977" y="2047814"/>
                </a:cubicBezTo>
                <a:cubicBezTo>
                  <a:pt x="136727" y="1768936"/>
                  <a:pt x="0" y="1412389"/>
                  <a:pt x="0" y="1023907"/>
                </a:cubicBezTo>
                <a:cubicBezTo>
                  <a:pt x="0" y="635425"/>
                  <a:pt x="136727" y="278878"/>
                  <a:pt x="3649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1" name="Oval 4"/>
          <p:cNvSpPr/>
          <p:nvPr userDrawn="1"/>
        </p:nvSpPr>
        <p:spPr>
          <a:xfrm rot="19745290">
            <a:off x="4338963" y="3745672"/>
            <a:ext cx="1323553" cy="1274283"/>
          </a:xfrm>
          <a:custGeom>
            <a:avLst/>
            <a:gdLst/>
            <a:ahLst/>
            <a:cxnLst/>
            <a:rect l="l" t="t" r="r" b="b"/>
            <a:pathLst>
              <a:path w="945395" h="910202">
                <a:moveTo>
                  <a:pt x="945395" y="0"/>
                </a:moveTo>
                <a:cubicBezTo>
                  <a:pt x="865607" y="313697"/>
                  <a:pt x="767274" y="615953"/>
                  <a:pt x="649375" y="903390"/>
                </a:cubicBezTo>
                <a:cubicBezTo>
                  <a:pt x="425764" y="917617"/>
                  <a:pt x="207941" y="909267"/>
                  <a:pt x="0" y="881084"/>
                </a:cubicBezTo>
                <a:cubicBezTo>
                  <a:pt x="240742" y="553476"/>
                  <a:pt x="560788" y="250940"/>
                  <a:pt x="945395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1252709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1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Marc Widmer successfully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defends WA from European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wasp attack.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3297775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image 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7290" y="7018448"/>
            <a:ext cx="5040000" cy="1108923"/>
          </a:xfrm>
          <a:prstGeom prst="rect">
            <a:avLst/>
          </a:prstGeom>
        </p:spPr>
        <p:txBody>
          <a:bodyPr lIns="0" tIns="63917" rIns="0" bIns="63917" anchor="b"/>
          <a:lstStyle>
            <a:lvl1pPr algn="l">
              <a:lnSpc>
                <a:spcPts val="3640"/>
              </a:lnSpc>
              <a:defRPr sz="3400" b="1" i="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7290" y="8127371"/>
            <a:ext cx="5040000" cy="972899"/>
          </a:xfrm>
          <a:prstGeom prst="rect">
            <a:avLst/>
          </a:prstGeom>
        </p:spPr>
        <p:txBody>
          <a:bodyPr lIns="0" tIns="63917" rIns="0" bIns="63917"/>
          <a:lstStyle>
            <a:lvl1pPr marL="0" indent="0" algn="l">
              <a:buNone/>
              <a:defRPr sz="2000" b="1" baseline="0">
                <a:solidFill>
                  <a:schemeClr val="bg1"/>
                </a:solidFill>
              </a:defRPr>
            </a:lvl1pPr>
            <a:lvl2pPr marL="639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7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5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4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3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2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Subheading to be inserted</a:t>
            </a:r>
            <a:endParaRPr lang="en-AU" dirty="0"/>
          </a:p>
        </p:txBody>
      </p:sp>
      <p:sp useBgFill="1">
        <p:nvSpPr>
          <p:cNvPr id="4" name="Oval 4"/>
          <p:cNvSpPr/>
          <p:nvPr userDrawn="1"/>
        </p:nvSpPr>
        <p:spPr>
          <a:xfrm rot="4460512">
            <a:off x="3408867" y="-3306115"/>
            <a:ext cx="6160491" cy="14200901"/>
          </a:xfrm>
          <a:custGeom>
            <a:avLst/>
            <a:gdLst/>
            <a:ahLst/>
            <a:cxnLst/>
            <a:rect l="l" t="t" r="r" b="b"/>
            <a:pathLst>
              <a:path w="4400351" h="10143501">
                <a:moveTo>
                  <a:pt x="179549" y="2225376"/>
                </a:moveTo>
                <a:lnTo>
                  <a:pt x="803320" y="0"/>
                </a:lnTo>
                <a:lnTo>
                  <a:pt x="3922635" y="874340"/>
                </a:lnTo>
                <a:cubicBezTo>
                  <a:pt x="4233297" y="1994244"/>
                  <a:pt x="4400352" y="3190129"/>
                  <a:pt x="4400351" y="4431974"/>
                </a:cubicBezTo>
                <a:cubicBezTo>
                  <a:pt x="4400351" y="6511058"/>
                  <a:pt x="3932112" y="8461322"/>
                  <a:pt x="3111862" y="10143501"/>
                </a:cubicBezTo>
                <a:lnTo>
                  <a:pt x="1023678" y="9558185"/>
                </a:lnTo>
                <a:cubicBezTo>
                  <a:pt x="367700" y="8015616"/>
                  <a:pt x="0" y="6274375"/>
                  <a:pt x="0" y="4431974"/>
                </a:cubicBezTo>
                <a:cubicBezTo>
                  <a:pt x="0" y="3677249"/>
                  <a:pt x="61703" y="2939497"/>
                  <a:pt x="179549" y="2225376"/>
                </a:cubicBezTo>
                <a:close/>
              </a:path>
            </a:pathLst>
          </a:custGeom>
          <a:ln w="635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504000" y="5808712"/>
            <a:ext cx="4334882" cy="1052596"/>
          </a:xfrm>
          <a:prstGeom prst="rect">
            <a:avLst/>
          </a:prstGeom>
          <a:noFill/>
        </p:spPr>
        <p:txBody>
          <a:bodyPr wrap="square" lIns="0" tIns="63917" rIns="0" bIns="63917">
            <a:spAutoFit/>
          </a:bodyPr>
          <a:lstStyle/>
          <a:p>
            <a:r>
              <a:rPr lang="en-AU" sz="2000" b="1" dirty="0" smtClean="0">
                <a:solidFill>
                  <a:prstClr val="white"/>
                </a:solidFill>
              </a:rPr>
              <a:t>Rohan Prince’s irrigation research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helps vegetable farmers grow</a:t>
            </a:r>
          </a:p>
          <a:p>
            <a:r>
              <a:rPr lang="en-AU" sz="2000" b="1" dirty="0" smtClean="0">
                <a:solidFill>
                  <a:prstClr val="white"/>
                </a:solidFill>
              </a:rPr>
              <a:t>healthier profits.</a:t>
            </a:r>
            <a:endParaRPr lang="en-AU" sz="200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78801" y="8922133"/>
            <a:ext cx="6224434" cy="504993"/>
          </a:xfrm>
          <a:prstGeom prst="rect">
            <a:avLst/>
          </a:prstGeom>
        </p:spPr>
        <p:txBody>
          <a:bodyPr lIns="0" tIns="63917" rIns="0" bIns="63917">
            <a:normAutofit/>
          </a:bodyPr>
          <a:lstStyle>
            <a:lvl1pPr marL="0" indent="0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Supporting your success</a:t>
            </a:r>
          </a:p>
        </p:txBody>
      </p:sp>
    </p:spTree>
    <p:extLst>
      <p:ext uri="{BB962C8B-B14F-4D97-AF65-F5344CB8AC3E}">
        <p14:creationId xmlns:p14="http://schemas.microsoft.com/office/powerpoint/2010/main" val="4242296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image" Target="../media/image10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1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1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0.xml"/><Relationship Id="rId16" Type="http://schemas.openxmlformats.org/officeDocument/2006/relationships/slideLayout" Target="../slideLayouts/slideLayout94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8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01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3917" rIns="0" bIns="63917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3917" rIns="0" bIns="63917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850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98" r:id="rId9"/>
    <p:sldLayoutId id="2147483795" r:id="rId10"/>
    <p:sldLayoutId id="2147483772" r:id="rId11"/>
    <p:sldLayoutId id="2147483771" r:id="rId12"/>
    <p:sldLayoutId id="2147483773" r:id="rId13"/>
    <p:sldLayoutId id="2147483774" r:id="rId14"/>
  </p:sldLayoutIdLst>
  <p:timing>
    <p:tnLst>
      <p:par>
        <p:cTn id="1" dur="indefinite" restart="never" nodeType="tmRoot"/>
      </p:par>
    </p:tnLst>
  </p:timing>
  <p:txStyles>
    <p:titleStyle>
      <a:lvl1pPr algn="r" defTabSz="1278158" rtl="0" eaLnBrk="1" latinLnBrk="0" hangingPunct="1">
        <a:spcBef>
          <a:spcPct val="0"/>
        </a:spcBef>
        <a:buNone/>
        <a:defRPr sz="2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31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03724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0023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7439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375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2"/>
          <p:cNvSpPr/>
          <p:nvPr userDrawn="1"/>
        </p:nvSpPr>
        <p:spPr>
          <a:xfrm>
            <a:off x="0" y="4296544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0" y="0"/>
            <a:ext cx="12801600" cy="4195733"/>
          </a:xfrm>
          <a:custGeom>
            <a:avLst/>
            <a:gdLst/>
            <a:ahLst/>
            <a:cxnLst/>
            <a:rect l="l" t="t" r="r" b="b"/>
            <a:pathLst>
              <a:path w="9144000" h="2996952">
                <a:moveTo>
                  <a:pt x="9140303" y="0"/>
                </a:moveTo>
                <a:lnTo>
                  <a:pt x="9144000" y="0"/>
                </a:lnTo>
                <a:lnTo>
                  <a:pt x="9144000" y="2996952"/>
                </a:lnTo>
                <a:lnTo>
                  <a:pt x="9140304" y="2996952"/>
                </a:lnTo>
                <a:close/>
                <a:moveTo>
                  <a:pt x="0" y="0"/>
                </a:moveTo>
                <a:lnTo>
                  <a:pt x="6800780" y="0"/>
                </a:lnTo>
                <a:cubicBezTo>
                  <a:pt x="6090575" y="79242"/>
                  <a:pt x="5373131" y="217937"/>
                  <a:pt x="4655989" y="418952"/>
                </a:cubicBezTo>
                <a:cubicBezTo>
                  <a:pt x="2883598" y="915751"/>
                  <a:pt x="1307491" y="1738699"/>
                  <a:pt x="0" y="27853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C21D-CA3A-4878-BF0B-5272FADA0274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7/10/2015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909"/>
            <a:ext cx="40538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A2A2-BF09-4B42-8CE2-FB0BEFAE4F3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Rectangle 22"/>
          <p:cNvSpPr/>
          <p:nvPr userDrawn="1"/>
        </p:nvSpPr>
        <p:spPr>
          <a:xfrm>
            <a:off x="0" y="4370117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</p:sldLayoutIdLst>
  <p:timing>
    <p:tnLst>
      <p:par>
        <p:cTn id="1" dur="indefinite" restart="never" nodeType="tmRoot"/>
      </p:par>
    </p:tnLst>
  </p:timing>
  <p:txStyles>
    <p:titleStyle>
      <a:lvl1pPr algn="ctr" defTabSz="1278158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9314" indent="-479314" algn="l" defTabSz="1278158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10" indent="-399414" algn="l" defTabSz="1278158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9770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6786" indent="-319540" algn="l" defTabSz="12781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7" indent="-319540" algn="l" defTabSz="1278158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rop updates logo CMYK.jp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1332409" y="7892144"/>
            <a:ext cx="1042471" cy="129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72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895" r:id="rId12"/>
  </p:sldLayoutIdLst>
  <p:txStyles>
    <p:titleStyle>
      <a:lvl1pPr algn="ctr" defTabSz="716645" rtl="0" eaLnBrk="1" latinLnBrk="0" hangingPunct="1">
        <a:spcBef>
          <a:spcPct val="0"/>
        </a:spcBef>
        <a:buNone/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7484" indent="-537484" algn="l" defTabSz="716645" rtl="0" eaLnBrk="1" latinLnBrk="0" hangingPunct="1">
        <a:spcBef>
          <a:spcPct val="20000"/>
        </a:spcBef>
        <a:buFont typeface="Arial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1164549" indent="-447902" algn="l" defTabSz="716645" rtl="0" eaLnBrk="1" latinLnBrk="0" hangingPunct="1">
        <a:spcBef>
          <a:spcPct val="20000"/>
        </a:spcBef>
        <a:buFont typeface="Arial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791612" indent="-358322" algn="l" defTabSz="716645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08257" indent="-358322" algn="l" defTabSz="716645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224902" indent="-358322" algn="l" defTabSz="716645" rtl="0" eaLnBrk="1" latinLnBrk="0" hangingPunct="1">
        <a:spcBef>
          <a:spcPct val="20000"/>
        </a:spcBef>
        <a:buFont typeface="Arial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41547" indent="-358322" algn="l" defTabSz="716645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658192" indent="-358322" algn="l" defTabSz="716645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374837" indent="-358322" algn="l" defTabSz="716645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091482" indent="-358322" algn="l" defTabSz="716645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6645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3290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49935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66580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83225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99870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16515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33160" algn="l" defTabSz="71664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3917" rIns="0" bIns="63917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3917" rIns="0" bIns="63917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6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8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9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0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3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4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5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6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7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8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9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37270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94" r:id="rId10"/>
    <p:sldLayoutId id="2147483786" r:id="rId11"/>
    <p:sldLayoutId id="2147483799" r:id="rId12"/>
    <p:sldLayoutId id="2147483787" r:id="rId13"/>
    <p:sldLayoutId id="2147483788" r:id="rId14"/>
  </p:sldLayoutIdLst>
  <p:timing>
    <p:tnLst>
      <p:par>
        <p:cTn id="1" dur="indefinite" restart="never" nodeType="tmRoot"/>
      </p:par>
    </p:tnLst>
  </p:timing>
  <p:txStyles>
    <p:titleStyle>
      <a:lvl1pPr algn="r" defTabSz="1278158" rtl="0" eaLnBrk="1" latinLnBrk="0" hangingPunct="1">
        <a:spcBef>
          <a:spcPct val="0"/>
        </a:spcBef>
        <a:buNone/>
        <a:defRPr sz="2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31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03724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0023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7439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375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6" y="264096"/>
            <a:ext cx="3546827" cy="9492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3917" rIns="0" bIns="63917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3917" rIns="0" bIns="63917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7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8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9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0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3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4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5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6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7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8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9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0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6760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2" r:id="rId2"/>
    <p:sldLayoutId id="2147483757" r:id="rId3"/>
  </p:sldLayoutIdLst>
  <p:timing>
    <p:tnLst>
      <p:par>
        <p:cTn id="1" dur="indefinite" restart="never" nodeType="tmRoot"/>
      </p:par>
    </p:tnLst>
  </p:timing>
  <p:txStyles>
    <p:titleStyle>
      <a:lvl1pPr algn="r" defTabSz="1278158" rtl="0" eaLnBrk="1" latinLnBrk="0" hangingPunct="1">
        <a:spcBef>
          <a:spcPct val="0"/>
        </a:spcBef>
        <a:buNone/>
        <a:defRPr sz="2800" b="1" i="0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4631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503724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750023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007439" indent="-257410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1253756" indent="-246316" algn="l" defTabSz="1278158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2"/>
          <p:cNvSpPr/>
          <p:nvPr userDrawn="1"/>
        </p:nvSpPr>
        <p:spPr>
          <a:xfrm>
            <a:off x="0" y="4296544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0"/>
            <a:ext cx="12801600" cy="4195733"/>
          </a:xfrm>
          <a:custGeom>
            <a:avLst/>
            <a:gdLst/>
            <a:ahLst/>
            <a:cxnLst/>
            <a:rect l="l" t="t" r="r" b="b"/>
            <a:pathLst>
              <a:path w="9144000" h="2996952">
                <a:moveTo>
                  <a:pt x="9140303" y="0"/>
                </a:moveTo>
                <a:lnTo>
                  <a:pt x="9144000" y="0"/>
                </a:lnTo>
                <a:lnTo>
                  <a:pt x="9144000" y="2996952"/>
                </a:lnTo>
                <a:lnTo>
                  <a:pt x="9140304" y="2996952"/>
                </a:lnTo>
                <a:close/>
                <a:moveTo>
                  <a:pt x="0" y="0"/>
                </a:moveTo>
                <a:lnTo>
                  <a:pt x="6800780" y="0"/>
                </a:lnTo>
                <a:cubicBezTo>
                  <a:pt x="6090575" y="79242"/>
                  <a:pt x="5373131" y="217937"/>
                  <a:pt x="4655989" y="418952"/>
                </a:cubicBezTo>
                <a:cubicBezTo>
                  <a:pt x="2883598" y="915751"/>
                  <a:pt x="1307491" y="1738699"/>
                  <a:pt x="0" y="27853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C21D-CA3A-4878-BF0B-5272FADA0274}" type="datetimeFigureOut">
              <a:rPr lang="en-AU" smtClean="0"/>
              <a:pPr/>
              <a:t>7/10/2015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909"/>
            <a:ext cx="40538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A2A2-BF09-4B42-8CE2-FB0BEFAE4F30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8" name="Rectangle 22"/>
          <p:cNvSpPr/>
          <p:nvPr userDrawn="1"/>
        </p:nvSpPr>
        <p:spPr>
          <a:xfrm>
            <a:off x="0" y="4370117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17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7" r:id="rId2"/>
    <p:sldLayoutId id="2147483741" r:id="rId3"/>
    <p:sldLayoutId id="2147483739" r:id="rId4"/>
    <p:sldLayoutId id="2147483742" r:id="rId5"/>
    <p:sldLayoutId id="2147483743" r:id="rId6"/>
    <p:sldLayoutId id="2147483740" r:id="rId7"/>
    <p:sldLayoutId id="2147483805" r:id="rId8"/>
    <p:sldLayoutId id="2147483806" r:id="rId9"/>
  </p:sldLayoutIdLst>
  <p:timing>
    <p:tnLst>
      <p:par>
        <p:cTn id="1" dur="indefinite" restart="never" nodeType="tmRoot"/>
      </p:par>
    </p:tnLst>
  </p:timing>
  <p:txStyles>
    <p:titleStyle>
      <a:lvl1pPr algn="ctr" defTabSz="1278158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9314" indent="-479314" algn="l" defTabSz="1278158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10" indent="-399414" algn="l" defTabSz="1278158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9770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6786" indent="-319540" algn="l" defTabSz="12781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7" indent="-319540" algn="l" defTabSz="1278158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14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75" r:id="rId2"/>
    <p:sldLayoutId id="2147483797" r:id="rId3"/>
    <p:sldLayoutId id="2147483802" r:id="rId4"/>
    <p:sldLayoutId id="2147483803" r:id="rId5"/>
  </p:sldLayoutIdLst>
  <p:timing>
    <p:tnLst>
      <p:par>
        <p:cTn id="1" dur="indefinite" restart="never" nodeType="tmRoot"/>
      </p:par>
    </p:tnLst>
  </p:timing>
  <p:txStyles>
    <p:titleStyle>
      <a:lvl1pPr algn="ctr" defTabSz="1278158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9314" indent="-479314" algn="l" defTabSz="1278158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10" indent="-399414" algn="l" defTabSz="1278158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9770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6786" indent="-319540" algn="l" defTabSz="12781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7" indent="-319540" algn="l" defTabSz="1278158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3938" rIns="0" bIns="6393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3938" rIns="0" bIns="6393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6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7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8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9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0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3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4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5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6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7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8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19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8620"/>
              <a:endParaRPr lang="en-A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939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</p:sldLayoutIdLst>
  <p:timing>
    <p:tnLst>
      <p:par>
        <p:cTn id="1" dur="indefinite" restart="never" nodeType="tmRoot"/>
      </p:par>
    </p:tnLst>
  </p:timing>
  <p:txStyles>
    <p:titleStyle>
      <a:lvl1pPr algn="r" defTabSz="1278620" rtl="0" eaLnBrk="1" latinLnBrk="0" hangingPunct="1">
        <a:spcBef>
          <a:spcPct val="0"/>
        </a:spcBef>
        <a:buNone/>
        <a:defRPr sz="2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404" indent="-246404" algn="l" defTabSz="1278620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03905" indent="-257502" algn="l" defTabSz="127862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0296" indent="-246404" algn="l" defTabSz="127862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7803" indent="-257502" algn="l" defTabSz="127862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4207" indent="-246404" algn="l" defTabSz="127862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516216" indent="-319655" algn="l" defTabSz="127862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5528" indent="-319655" algn="l" defTabSz="127862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4843" indent="-319655" algn="l" defTabSz="127862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4156" indent="-319655" algn="l" defTabSz="127862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310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620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931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7241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6560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5874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5185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4500" algn="l" defTabSz="127862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3973" rIns="0" bIns="63973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3973" rIns="0" bIns="63973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151255" y="3147770"/>
            <a:ext cx="7839297" cy="6853738"/>
            <a:chOff x="3679468" y="2248406"/>
            <a:chExt cx="5599498" cy="4895527"/>
          </a:xfrm>
        </p:grpSpPr>
        <p:sp>
          <p:nvSpPr>
            <p:cNvPr id="6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7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8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9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4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5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7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8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390"/>
              <a:endParaRPr lang="en-AU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34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</p:sldLayoutIdLst>
  <p:timing>
    <p:tnLst>
      <p:par>
        <p:cTn id="1" dur="indefinite" restart="never" nodeType="tmRoot"/>
      </p:par>
    </p:tnLst>
  </p:timing>
  <p:txStyles>
    <p:titleStyle>
      <a:lvl1pPr algn="r" defTabSz="1279390" rtl="0" eaLnBrk="1" latinLnBrk="0" hangingPunct="1">
        <a:spcBef>
          <a:spcPct val="0"/>
        </a:spcBef>
        <a:buNone/>
        <a:defRPr sz="2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551" indent="-246551" algn="l" defTabSz="1279390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04206" indent="-257656" algn="l" defTabSz="127939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0751" indent="-246551" algn="l" defTabSz="127939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8410" indent="-257656" algn="l" defTabSz="127939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4960" indent="-246551" algn="l" defTabSz="127939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518327" indent="-319848" algn="l" defTabSz="1279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8022" indent="-319848" algn="l" defTabSz="1279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7720" indent="-319848" algn="l" defTabSz="1279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7418" indent="-319848" algn="l" defTabSz="127939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695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390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085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781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8478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8177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7872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7568" algn="l" defTabSz="127939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2" y="264097"/>
            <a:ext cx="3546833" cy="9492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2688" y="400141"/>
            <a:ext cx="6652800" cy="604867"/>
          </a:xfrm>
          <a:prstGeom prst="rect">
            <a:avLst/>
          </a:prstGeom>
        </p:spPr>
        <p:txBody>
          <a:bodyPr vert="horz" lIns="0" tIns="64008" rIns="0" bIns="6400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00" y="1562400"/>
            <a:ext cx="11793600" cy="7056784"/>
          </a:xfrm>
          <a:prstGeom prst="rect">
            <a:avLst/>
          </a:prstGeom>
        </p:spPr>
        <p:txBody>
          <a:bodyPr vert="horz" lIns="0" tIns="64008" rIns="0" bIns="6400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5151255" y="3147769"/>
            <a:ext cx="7839297" cy="6853738"/>
            <a:chOff x="3679468" y="2248406"/>
            <a:chExt cx="5599498" cy="4895527"/>
          </a:xfrm>
        </p:grpSpPr>
        <p:sp>
          <p:nvSpPr>
            <p:cNvPr id="6" name="Oval 4"/>
            <p:cNvSpPr/>
            <p:nvPr userDrawn="1"/>
          </p:nvSpPr>
          <p:spPr>
            <a:xfrm rot="4889458">
              <a:off x="4645108" y="4915069"/>
              <a:ext cx="791487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7" name="Oval 4"/>
            <p:cNvSpPr/>
            <p:nvPr userDrawn="1"/>
          </p:nvSpPr>
          <p:spPr>
            <a:xfrm rot="21008439">
              <a:off x="6933908" y="5353199"/>
              <a:ext cx="743432" cy="1578560"/>
            </a:xfrm>
            <a:custGeom>
              <a:avLst/>
              <a:gdLst/>
              <a:ahLst/>
              <a:cxnLst/>
              <a:rect l="l" t="t" r="r" b="b"/>
              <a:pathLst>
                <a:path w="743432" h="1578560">
                  <a:moveTo>
                    <a:pt x="371717" y="0"/>
                  </a:moveTo>
                  <a:cubicBezTo>
                    <a:pt x="604182" y="370796"/>
                    <a:pt x="743432" y="844861"/>
                    <a:pt x="743432" y="1361385"/>
                  </a:cubicBezTo>
                  <a:cubicBezTo>
                    <a:pt x="743432" y="1434710"/>
                    <a:pt x="740626" y="1507178"/>
                    <a:pt x="734400" y="1578560"/>
                  </a:cubicBezTo>
                  <a:lnTo>
                    <a:pt x="3026" y="1451450"/>
                  </a:lnTo>
                  <a:cubicBezTo>
                    <a:pt x="476" y="1421615"/>
                    <a:pt x="-1" y="1391572"/>
                    <a:pt x="0" y="1361385"/>
                  </a:cubicBezTo>
                  <a:cubicBezTo>
                    <a:pt x="1" y="844860"/>
                    <a:pt x="139252" y="370796"/>
                    <a:pt x="37171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8" name="Oval 4"/>
            <p:cNvSpPr/>
            <p:nvPr userDrawn="1"/>
          </p:nvSpPr>
          <p:spPr>
            <a:xfrm rot="4889458">
              <a:off x="6253570" y="5662641"/>
              <a:ext cx="465051" cy="2226792"/>
            </a:xfrm>
            <a:custGeom>
              <a:avLst/>
              <a:gdLst/>
              <a:ahLst/>
              <a:cxnLst/>
              <a:rect l="l" t="t" r="r" b="b"/>
              <a:pathLst>
                <a:path w="465051" h="2226792">
                  <a:moveTo>
                    <a:pt x="27032" y="982903"/>
                  </a:moveTo>
                  <a:cubicBezTo>
                    <a:pt x="80330" y="614282"/>
                    <a:pt x="210126" y="278097"/>
                    <a:pt x="395745" y="0"/>
                  </a:cubicBezTo>
                  <a:lnTo>
                    <a:pt x="465051" y="113150"/>
                  </a:lnTo>
                  <a:lnTo>
                    <a:pt x="148824" y="2226792"/>
                  </a:lnTo>
                  <a:cubicBezTo>
                    <a:pt x="52711" y="1962273"/>
                    <a:pt x="1" y="1669377"/>
                    <a:pt x="0" y="1361385"/>
                  </a:cubicBezTo>
                  <a:cubicBezTo>
                    <a:pt x="0" y="1232254"/>
                    <a:pt x="9266" y="1105776"/>
                    <a:pt x="27032" y="982903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9" name="Oval 4"/>
            <p:cNvSpPr/>
            <p:nvPr userDrawn="1"/>
          </p:nvSpPr>
          <p:spPr>
            <a:xfrm rot="2328159">
              <a:off x="8664302" y="6019898"/>
              <a:ext cx="614664" cy="1124035"/>
            </a:xfrm>
            <a:custGeom>
              <a:avLst/>
              <a:gdLst/>
              <a:ahLst/>
              <a:cxnLst/>
              <a:rect l="l" t="t" r="r" b="b"/>
              <a:pathLst>
                <a:path w="614664" h="1124035">
                  <a:moveTo>
                    <a:pt x="76593" y="0"/>
                  </a:moveTo>
                  <a:lnTo>
                    <a:pt x="614664" y="669162"/>
                  </a:lnTo>
                  <a:lnTo>
                    <a:pt x="48968" y="1124035"/>
                  </a:lnTo>
                  <a:cubicBezTo>
                    <a:pt x="16442" y="963965"/>
                    <a:pt x="0" y="796658"/>
                    <a:pt x="0" y="624642"/>
                  </a:cubicBezTo>
                  <a:cubicBezTo>
                    <a:pt x="0" y="407276"/>
                    <a:pt x="26254" y="197429"/>
                    <a:pt x="76593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4"/>
            <p:cNvSpPr/>
            <p:nvPr userDrawn="1"/>
          </p:nvSpPr>
          <p:spPr>
            <a:xfrm rot="18415328">
              <a:off x="7480162" y="4631263"/>
              <a:ext cx="72462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4"/>
            <p:cNvSpPr/>
            <p:nvPr userDrawn="1"/>
          </p:nvSpPr>
          <p:spPr>
            <a:xfrm rot="2229106">
              <a:off x="5318735" y="4025253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4" name="Oval 4"/>
            <p:cNvSpPr/>
            <p:nvPr userDrawn="1"/>
          </p:nvSpPr>
          <p:spPr>
            <a:xfrm rot="18321431">
              <a:off x="6173749" y="3014552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5" name="Oval 4"/>
            <p:cNvSpPr/>
            <p:nvPr userDrawn="1"/>
          </p:nvSpPr>
          <p:spPr>
            <a:xfrm rot="2111983">
              <a:off x="5000739" y="231421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4"/>
            <p:cNvSpPr/>
            <p:nvPr userDrawn="1"/>
          </p:nvSpPr>
          <p:spPr>
            <a:xfrm rot="2170844">
              <a:off x="8292850" y="4212647"/>
              <a:ext cx="743432" cy="2267956"/>
            </a:xfrm>
            <a:custGeom>
              <a:avLst/>
              <a:gdLst/>
              <a:ahLst/>
              <a:cxnLst/>
              <a:rect l="l" t="t" r="r" b="b"/>
              <a:pathLst>
                <a:path w="743432" h="2267956">
                  <a:moveTo>
                    <a:pt x="153010" y="0"/>
                  </a:moveTo>
                  <a:lnTo>
                    <a:pt x="739935" y="802498"/>
                  </a:lnTo>
                  <a:cubicBezTo>
                    <a:pt x="742797" y="836944"/>
                    <a:pt x="743432" y="871661"/>
                    <a:pt x="743432" y="906572"/>
                  </a:cubicBezTo>
                  <a:cubicBezTo>
                    <a:pt x="743432" y="1423096"/>
                    <a:pt x="604182" y="1897161"/>
                    <a:pt x="371717" y="2267956"/>
                  </a:cubicBezTo>
                  <a:cubicBezTo>
                    <a:pt x="139252" y="1897161"/>
                    <a:pt x="0" y="1423097"/>
                    <a:pt x="0" y="906572"/>
                  </a:cubicBezTo>
                  <a:cubicBezTo>
                    <a:pt x="0" y="582676"/>
                    <a:pt x="54755" y="275477"/>
                    <a:pt x="15301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7" name="Oval 4"/>
            <p:cNvSpPr/>
            <p:nvPr userDrawn="1"/>
          </p:nvSpPr>
          <p:spPr>
            <a:xfrm rot="15468466">
              <a:off x="7708365" y="2180838"/>
              <a:ext cx="743432" cy="2302578"/>
            </a:xfrm>
            <a:custGeom>
              <a:avLst/>
              <a:gdLst/>
              <a:ahLst/>
              <a:cxnLst/>
              <a:rect l="l" t="t" r="r" b="b"/>
              <a:pathLst>
                <a:path w="743432" h="2302578">
                  <a:moveTo>
                    <a:pt x="687114" y="1921354"/>
                  </a:moveTo>
                  <a:cubicBezTo>
                    <a:pt x="659808" y="2054065"/>
                    <a:pt x="623026" y="2181706"/>
                    <a:pt x="576742" y="2302578"/>
                  </a:cubicBezTo>
                  <a:lnTo>
                    <a:pt x="133471" y="2206802"/>
                  </a:lnTo>
                  <a:cubicBezTo>
                    <a:pt x="47064" y="1947601"/>
                    <a:pt x="0" y="1661668"/>
                    <a:pt x="0" y="1361384"/>
                  </a:cubicBezTo>
                  <a:cubicBezTo>
                    <a:pt x="0" y="844859"/>
                    <a:pt x="139252" y="370796"/>
                    <a:pt x="371717" y="0"/>
                  </a:cubicBezTo>
                  <a:cubicBezTo>
                    <a:pt x="604182" y="370795"/>
                    <a:pt x="743432" y="844860"/>
                    <a:pt x="743432" y="1361384"/>
                  </a:cubicBezTo>
                  <a:cubicBezTo>
                    <a:pt x="743432" y="1555081"/>
                    <a:pt x="723850" y="1742806"/>
                    <a:pt x="687114" y="192135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8" name="Oval 4"/>
            <p:cNvSpPr/>
            <p:nvPr userDrawn="1"/>
          </p:nvSpPr>
          <p:spPr>
            <a:xfrm rot="21008439">
              <a:off x="6671827" y="2248406"/>
              <a:ext cx="743432" cy="2722768"/>
            </a:xfrm>
            <a:custGeom>
              <a:avLst/>
              <a:gdLst/>
              <a:ahLst/>
              <a:cxnLst/>
              <a:rect l="l" t="t" r="r" b="b"/>
              <a:pathLst>
                <a:path w="729953" h="2047814">
                  <a:moveTo>
                    <a:pt x="364977" y="0"/>
                  </a:moveTo>
                  <a:cubicBezTo>
                    <a:pt x="593227" y="278878"/>
                    <a:pt x="729953" y="635425"/>
                    <a:pt x="729953" y="1023907"/>
                  </a:cubicBezTo>
                  <a:cubicBezTo>
                    <a:pt x="729953" y="1412389"/>
                    <a:pt x="593227" y="1768936"/>
                    <a:pt x="364977" y="2047814"/>
                  </a:cubicBezTo>
                  <a:cubicBezTo>
                    <a:pt x="136727" y="1768936"/>
                    <a:pt x="0" y="1412389"/>
                    <a:pt x="0" y="1023907"/>
                  </a:cubicBezTo>
                  <a:cubicBezTo>
                    <a:pt x="0" y="635425"/>
                    <a:pt x="136727" y="278878"/>
                    <a:pt x="364977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4"/>
            <p:cNvSpPr/>
            <p:nvPr userDrawn="1"/>
          </p:nvSpPr>
          <p:spPr>
            <a:xfrm rot="15778313">
              <a:off x="8086379" y="3562963"/>
              <a:ext cx="743432" cy="1474529"/>
            </a:xfrm>
            <a:custGeom>
              <a:avLst/>
              <a:gdLst/>
              <a:ahLst/>
              <a:cxnLst/>
              <a:rect l="l" t="t" r="r" b="b"/>
              <a:pathLst>
                <a:path w="743432" h="1474529">
                  <a:moveTo>
                    <a:pt x="739630" y="1474529"/>
                  </a:moveTo>
                  <a:lnTo>
                    <a:pt x="741" y="1383436"/>
                  </a:lnTo>
                  <a:cubicBezTo>
                    <a:pt x="28" y="1376098"/>
                    <a:pt x="0" y="1368746"/>
                    <a:pt x="0" y="1361384"/>
                  </a:cubicBezTo>
                  <a:cubicBezTo>
                    <a:pt x="0" y="844860"/>
                    <a:pt x="139252" y="370796"/>
                    <a:pt x="371716" y="0"/>
                  </a:cubicBezTo>
                  <a:cubicBezTo>
                    <a:pt x="604181" y="370796"/>
                    <a:pt x="743432" y="844860"/>
                    <a:pt x="743432" y="1361384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80160"/>
              <a:endParaRPr lang="en-AU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20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  <p:sldLayoutId id="2147483856" r:id="rId14"/>
    <p:sldLayoutId id="2147483857" r:id="rId15"/>
    <p:sldLayoutId id="2147483858" r:id="rId16"/>
    <p:sldLayoutId id="2147483859" r:id="rId17"/>
    <p:sldLayoutId id="2147483861" r:id="rId18"/>
  </p:sldLayoutIdLst>
  <p:timing>
    <p:tnLst>
      <p:par>
        <p:cTn id="1" dur="indefinite" restart="never" nodeType="tmRoot"/>
      </p:par>
    </p:tnLst>
  </p:timing>
  <p:txStyles>
    <p:titleStyle>
      <a:lvl1pPr algn="r" defTabSz="1280160" rtl="0" eaLnBrk="1" latinLnBrk="0" hangingPunct="1">
        <a:spcBef>
          <a:spcPct val="0"/>
        </a:spcBef>
        <a:buNone/>
        <a:defRPr sz="2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46698" indent="-246698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b="1" i="0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504508" indent="-257810" algn="l" defTabSz="128016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51205" indent="-246698" algn="l" defTabSz="128016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9015" indent="-257810" algn="l" defTabSz="128016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55713" indent="-246698" algn="l" defTabSz="1280160" rtl="0" eaLnBrk="1" latinLnBrk="0" hangingPunct="1">
        <a:spcBef>
          <a:spcPct val="20000"/>
        </a:spcBef>
        <a:buFont typeface="Arial" pitchFamily="34" charset="0"/>
        <a:buChar char="•"/>
        <a:defRPr sz="25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2"/>
          <p:cNvSpPr/>
          <p:nvPr userDrawn="1"/>
        </p:nvSpPr>
        <p:spPr>
          <a:xfrm>
            <a:off x="0" y="4296544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0" y="0"/>
            <a:ext cx="12801600" cy="4195733"/>
          </a:xfrm>
          <a:custGeom>
            <a:avLst/>
            <a:gdLst/>
            <a:ahLst/>
            <a:cxnLst/>
            <a:rect l="l" t="t" r="r" b="b"/>
            <a:pathLst>
              <a:path w="9144000" h="2996952">
                <a:moveTo>
                  <a:pt x="9140303" y="0"/>
                </a:moveTo>
                <a:lnTo>
                  <a:pt x="9144000" y="0"/>
                </a:lnTo>
                <a:lnTo>
                  <a:pt x="9144000" y="2996952"/>
                </a:lnTo>
                <a:lnTo>
                  <a:pt x="9140304" y="2996952"/>
                </a:lnTo>
                <a:close/>
                <a:moveTo>
                  <a:pt x="0" y="0"/>
                </a:moveTo>
                <a:lnTo>
                  <a:pt x="6800780" y="0"/>
                </a:lnTo>
                <a:cubicBezTo>
                  <a:pt x="6090575" y="79242"/>
                  <a:pt x="5373131" y="217937"/>
                  <a:pt x="4655989" y="418952"/>
                </a:cubicBezTo>
                <a:cubicBezTo>
                  <a:pt x="2883598" y="915751"/>
                  <a:pt x="1307491" y="1738699"/>
                  <a:pt x="0" y="27853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C21D-CA3A-4878-BF0B-5272FADA0274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7/10/2015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909"/>
            <a:ext cx="40538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909"/>
            <a:ext cx="2987040" cy="511175"/>
          </a:xfrm>
          <a:prstGeom prst="rect">
            <a:avLst/>
          </a:prstGeom>
        </p:spPr>
        <p:txBody>
          <a:bodyPr vert="horz" lIns="127816" tIns="63917" rIns="127816" bIns="63917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A2A2-BF09-4B42-8CE2-FB0BEFAE4F3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Rectangle 22"/>
          <p:cNvSpPr/>
          <p:nvPr userDrawn="1"/>
        </p:nvSpPr>
        <p:spPr>
          <a:xfrm>
            <a:off x="0" y="4370117"/>
            <a:ext cx="12801600" cy="5272369"/>
          </a:xfrm>
          <a:custGeom>
            <a:avLst/>
            <a:gdLst/>
            <a:ahLst/>
            <a:cxnLst/>
            <a:rect l="l" t="t" r="r" b="b"/>
            <a:pathLst>
              <a:path w="9144000" h="3765978">
                <a:moveTo>
                  <a:pt x="9138505" y="0"/>
                </a:moveTo>
                <a:lnTo>
                  <a:pt x="9144000" y="0"/>
                </a:lnTo>
                <a:lnTo>
                  <a:pt x="9144000" y="3765978"/>
                </a:lnTo>
                <a:lnTo>
                  <a:pt x="0" y="3765978"/>
                </a:lnTo>
                <a:lnTo>
                  <a:pt x="0" y="1895044"/>
                </a:lnTo>
                <a:cubicBezTo>
                  <a:pt x="1839618" y="2229768"/>
                  <a:pt x="3841891" y="2153854"/>
                  <a:pt x="5841831" y="1593272"/>
                </a:cubicBezTo>
                <a:cubicBezTo>
                  <a:pt x="7037591" y="1258103"/>
                  <a:pt x="8144008" y="774482"/>
                  <a:pt x="9138505" y="1730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16" tIns="63917" rIns="127816" bIns="63917" rtlCol="0" anchor="ctr"/>
          <a:lstStyle/>
          <a:p>
            <a:pPr algn="ctr"/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43" y="264098"/>
            <a:ext cx="3546833" cy="9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</p:sldLayoutIdLst>
  <p:timing>
    <p:tnLst>
      <p:par>
        <p:cTn id="1" dur="indefinite" restart="never" nodeType="tmRoot"/>
      </p:par>
    </p:tnLst>
  </p:timing>
  <p:txStyles>
    <p:titleStyle>
      <a:lvl1pPr algn="ctr" defTabSz="1278158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9314" indent="-479314" algn="l" defTabSz="1278158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10" indent="-399414" algn="l" defTabSz="1278158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9770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6786" indent="-319540" algn="l" defTabSz="12781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7" indent="-319540" algn="l" defTabSz="1278158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4949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403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3117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2202" indent="-319540" algn="l" defTabSz="127815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07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15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238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32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540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4492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3575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2659" algn="l" defTabSz="1278158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5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7952" y="4080520"/>
            <a:ext cx="12801600" cy="1049923"/>
          </a:xfrm>
        </p:spPr>
        <p:txBody>
          <a:bodyPr>
            <a:noAutofit/>
          </a:bodyPr>
          <a:lstStyle/>
          <a:p>
            <a:pPr algn="r"/>
            <a:r>
              <a:rPr lang="en-AU" sz="4000" dirty="0"/>
              <a:t>R&amp;D </a:t>
            </a:r>
            <a:r>
              <a:rPr lang="en-AU" sz="4000" dirty="0" smtClean="0"/>
              <a:t>to </a:t>
            </a:r>
            <a:r>
              <a:rPr lang="en-AU" sz="4000" dirty="0"/>
              <a:t>drive innovation and industry growth</a:t>
            </a:r>
            <a:r>
              <a:rPr lang="en-AU" sz="3600" dirty="0"/>
              <a:t/>
            </a:r>
            <a:br>
              <a:rPr lang="en-AU" sz="3600" dirty="0"/>
            </a:br>
            <a:r>
              <a:rPr lang="en-AU" sz="3200" b="0" dirty="0"/>
              <a:t>- issues for funders and researchers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6384" y="5088632"/>
            <a:ext cx="5866498" cy="1152128"/>
          </a:xfr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AU" sz="2400" b="1" dirty="0"/>
              <a:t>Dr Mark Sweetingham</a:t>
            </a:r>
          </a:p>
          <a:p>
            <a:pPr>
              <a:spcBef>
                <a:spcPts val="0"/>
              </a:spcBef>
            </a:pPr>
            <a:r>
              <a:rPr lang="en-AU" sz="2000" dirty="0"/>
              <a:t>Executive Director Grains Industry -   DAFWA</a:t>
            </a:r>
          </a:p>
          <a:p>
            <a:pPr>
              <a:spcBef>
                <a:spcPts val="0"/>
              </a:spcBef>
            </a:pPr>
            <a:r>
              <a:rPr lang="en-AU" sz="2000" dirty="0"/>
              <a:t>Co-chair -   Grains Industry National RD&amp;E Strategy</a:t>
            </a:r>
            <a:endParaRPr lang="en-AU" sz="2000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64622" y="8977064"/>
            <a:ext cx="8010232" cy="504993"/>
          </a:xfrm>
        </p:spPr>
        <p:txBody>
          <a:bodyPr>
            <a:normAutofit/>
          </a:bodyPr>
          <a:lstStyle/>
          <a:p>
            <a:pPr algn="r"/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AG Institute Australia Forum       </a:t>
            </a:r>
            <a:r>
              <a:rPr lang="en-AU" b="0" dirty="0" smtClean="0">
                <a:solidFill>
                  <a:schemeClr val="bg1">
                    <a:lumMod val="50000"/>
                  </a:schemeClr>
                </a:solidFill>
              </a:rPr>
              <a:t>August, 2015</a:t>
            </a:r>
            <a:endParaRPr lang="en-AU" b="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 descr="Grain receival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40838" y="1395888"/>
            <a:ext cx="2964923" cy="2218055"/>
          </a:xfrm>
          <a:prstGeom prst="rect">
            <a:avLst/>
          </a:prstGeom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834" y="1402369"/>
            <a:ext cx="2981133" cy="2211573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367028" y="6544250"/>
            <a:ext cx="12215061" cy="2329741"/>
            <a:chOff x="367028" y="6544250"/>
            <a:chExt cx="12215061" cy="2329741"/>
          </a:xfrm>
        </p:grpSpPr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4243" y="6572114"/>
              <a:ext cx="2988504" cy="2192128"/>
            </a:xfrm>
            <a:prstGeom prst="rect">
              <a:avLst/>
            </a:prstGeom>
            <a:noFill/>
          </p:spPr>
        </p:pic>
        <p:pic>
          <p:nvPicPr>
            <p:cNvPr id="12" name="Picture 9" descr="P10_3916_Ramen_noodle_maki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410372" y="6568894"/>
              <a:ext cx="2434645" cy="2195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2" descr="beer_collage.jp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5017" y="6544251"/>
              <a:ext cx="1814602" cy="232974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028" y="6544268"/>
              <a:ext cx="2774694" cy="2219993"/>
            </a:xfrm>
            <a:prstGeom prst="rect">
              <a:avLst/>
            </a:prstGeom>
          </p:spPr>
        </p:pic>
        <p:pic>
          <p:nvPicPr>
            <p:cNvPr id="15" name="Picture 14" descr="Breadsticks2.jp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723792" y="6544250"/>
              <a:ext cx="1858297" cy="2234026"/>
            </a:xfrm>
            <a:prstGeom prst="rect">
              <a:avLst/>
            </a:prstGeom>
          </p:spPr>
        </p:pic>
      </p:grpSp>
      <p:pic>
        <p:nvPicPr>
          <p:cNvPr id="16" name="Picture 15" descr="DSC_5716 (Medium)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73" y="1402369"/>
            <a:ext cx="3034182" cy="2214813"/>
          </a:xfrm>
          <a:prstGeom prst="rect">
            <a:avLst/>
          </a:prstGeom>
        </p:spPr>
      </p:pic>
      <p:pic>
        <p:nvPicPr>
          <p:cNvPr id="17" name="Picture 16" descr="Copy of Frost 040909 131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341" y="1416242"/>
            <a:ext cx="2950959" cy="220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8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AU" sz="2500" dirty="0"/>
              <a:t>Supporting your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082" y="1977886"/>
            <a:ext cx="11793600" cy="7246165"/>
          </a:xfrm>
        </p:spPr>
        <p:txBody>
          <a:bodyPr>
            <a:normAutofit/>
          </a:bodyPr>
          <a:lstStyle/>
          <a:p>
            <a:pPr marL="0" indent="0">
              <a:spcAft>
                <a:spcPts val="1680"/>
              </a:spcAft>
              <a:buNone/>
              <a:defRPr/>
            </a:pPr>
            <a:r>
              <a:rPr lang="en-AU" sz="3400" dirty="0">
                <a:solidFill>
                  <a:schemeClr val="tx1"/>
                </a:solidFill>
              </a:rPr>
              <a:t>How state agencies, CSIRO, universities, the private sector and GRDC will work together with industry</a:t>
            </a:r>
            <a:r>
              <a:rPr lang="en-AU" sz="3400" dirty="0">
                <a:solidFill>
                  <a:srgbClr val="C00000"/>
                </a:solidFill>
              </a:rPr>
              <a:t/>
            </a:r>
            <a:br>
              <a:rPr lang="en-AU" sz="3400" dirty="0">
                <a:solidFill>
                  <a:srgbClr val="C00000"/>
                </a:solidFill>
              </a:rPr>
            </a:br>
            <a:endParaRPr lang="en-AU" sz="3400" dirty="0">
              <a:solidFill>
                <a:srgbClr val="C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4576" y="400141"/>
            <a:ext cx="7661651" cy="604867"/>
          </a:xfrm>
        </p:spPr>
        <p:txBody>
          <a:bodyPr>
            <a:noAutofit/>
          </a:bodyPr>
          <a:lstStyle/>
          <a:p>
            <a:r>
              <a:rPr lang="en-AU" dirty="0" smtClean="0"/>
              <a:t>National Grains Industry RD&amp;E Strategy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3"/>
          <a:stretch/>
        </p:blipFill>
        <p:spPr bwMode="auto">
          <a:xfrm rot="21279928">
            <a:off x="8898055" y="3699908"/>
            <a:ext cx="2906998" cy="4287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50506" y="3182981"/>
            <a:ext cx="11793600" cy="5303733"/>
          </a:xfrm>
          <a:prstGeom prst="rect">
            <a:avLst/>
          </a:prstGeom>
        </p:spPr>
        <p:txBody>
          <a:bodyPr vert="horz" lIns="0" tIns="64008" rIns="0" bIns="64008" rtlCol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i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40"/>
              </a:spcAft>
              <a:buNone/>
              <a:defRPr/>
            </a:pPr>
            <a:endParaRPr lang="en-AU" dirty="0" smtClean="0">
              <a:solidFill>
                <a:srgbClr val="C00000"/>
              </a:solidFill>
            </a:endParaRPr>
          </a:p>
          <a:p>
            <a:pPr lvl="1">
              <a:spcAft>
                <a:spcPts val="840"/>
              </a:spcAft>
              <a:defRPr/>
            </a:pPr>
            <a:r>
              <a:rPr lang="en-AU" sz="2800" b="1" dirty="0"/>
              <a:t>National / International </a:t>
            </a:r>
            <a:r>
              <a:rPr lang="en-AU" sz="2800" b="1" dirty="0">
                <a:solidFill>
                  <a:srgbClr val="C00000"/>
                </a:solidFill>
              </a:rPr>
              <a:t>Research</a:t>
            </a:r>
            <a:r>
              <a:rPr lang="en-AU" sz="2800" b="1" dirty="0"/>
              <a:t>   </a:t>
            </a:r>
            <a:br>
              <a:rPr lang="en-AU" sz="2800" b="1" dirty="0"/>
            </a:br>
            <a:r>
              <a:rPr lang="en-AU" sz="2800" b="1" dirty="0">
                <a:solidFill>
                  <a:schemeClr val="accent5">
                    <a:lumMod val="75000"/>
                  </a:schemeClr>
                </a:solidFill>
              </a:rPr>
              <a:t>(Discovery)</a:t>
            </a:r>
          </a:p>
          <a:p>
            <a:pPr lvl="1">
              <a:spcAft>
                <a:spcPts val="840"/>
              </a:spcAft>
              <a:defRPr/>
            </a:pPr>
            <a:r>
              <a:rPr lang="en-AU" sz="2800" b="1" dirty="0"/>
              <a:t>Regional </a:t>
            </a:r>
            <a:r>
              <a:rPr lang="en-AU" sz="2800" b="1" dirty="0">
                <a:solidFill>
                  <a:srgbClr val="C00000"/>
                </a:solidFill>
              </a:rPr>
              <a:t>Development </a:t>
            </a:r>
            <a:r>
              <a:rPr lang="en-AU" sz="2800" b="1" dirty="0"/>
              <a:t/>
            </a:r>
            <a:br>
              <a:rPr lang="en-AU" sz="2800" b="1" dirty="0"/>
            </a:br>
            <a:r>
              <a:rPr lang="en-AU" sz="2800" b="1" dirty="0">
                <a:solidFill>
                  <a:schemeClr val="accent5">
                    <a:lumMod val="75000"/>
                  </a:schemeClr>
                </a:solidFill>
              </a:rPr>
              <a:t>(Translation)</a:t>
            </a:r>
          </a:p>
          <a:p>
            <a:pPr lvl="1">
              <a:spcAft>
                <a:spcPts val="840"/>
              </a:spcAft>
              <a:defRPr/>
            </a:pPr>
            <a:r>
              <a:rPr lang="en-AU" sz="2800" b="1" dirty="0"/>
              <a:t>Local </a:t>
            </a:r>
            <a:r>
              <a:rPr lang="en-AU" sz="2800" b="1" dirty="0">
                <a:solidFill>
                  <a:srgbClr val="C00000"/>
                </a:solidFill>
              </a:rPr>
              <a:t>Extension</a:t>
            </a:r>
            <a:r>
              <a:rPr lang="en-AU" sz="2800" b="1" dirty="0"/>
              <a:t/>
            </a:r>
            <a:br>
              <a:rPr lang="en-AU" sz="2800" b="1" dirty="0"/>
            </a:br>
            <a:r>
              <a:rPr lang="en-AU" sz="2800" b="1" dirty="0">
                <a:solidFill>
                  <a:schemeClr val="accent5">
                    <a:lumMod val="75000"/>
                  </a:schemeClr>
                </a:solidFill>
              </a:rPr>
              <a:t>(Adoption)</a:t>
            </a:r>
          </a:p>
        </p:txBody>
      </p:sp>
    </p:spTree>
    <p:extLst>
      <p:ext uri="{BB962C8B-B14F-4D97-AF65-F5344CB8AC3E}">
        <p14:creationId xmlns:p14="http://schemas.microsoft.com/office/powerpoint/2010/main" val="253079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Representation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852" y="1928609"/>
            <a:ext cx="11793600" cy="3598240"/>
          </a:xfrm>
        </p:spPr>
        <p:txBody>
          <a:bodyPr/>
          <a:lstStyle/>
          <a:p>
            <a:r>
              <a:rPr lang="en-AU" dirty="0" smtClean="0">
                <a:solidFill>
                  <a:schemeClr val="tx1"/>
                </a:solidFill>
              </a:rPr>
              <a:t>State Departments (5)</a:t>
            </a:r>
          </a:p>
          <a:p>
            <a:r>
              <a:rPr lang="en-AU" dirty="0" err="1" smtClean="0">
                <a:solidFill>
                  <a:schemeClr val="tx1"/>
                </a:solidFill>
              </a:rPr>
              <a:t>C’wlth</a:t>
            </a:r>
            <a:r>
              <a:rPr lang="en-AU" dirty="0" smtClean="0">
                <a:solidFill>
                  <a:schemeClr val="tx1"/>
                </a:solidFill>
              </a:rPr>
              <a:t> Department </a:t>
            </a:r>
            <a:r>
              <a:rPr lang="en-AU" dirty="0">
                <a:solidFill>
                  <a:schemeClr val="tx1"/>
                </a:solidFill>
              </a:rPr>
              <a:t>of </a:t>
            </a:r>
            <a:r>
              <a:rPr lang="en-AU" dirty="0" smtClean="0">
                <a:solidFill>
                  <a:schemeClr val="tx1"/>
                </a:solidFill>
              </a:rPr>
              <a:t>Agriculture (1)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GRDC (1)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CSIRO (1)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Universities (ACDA) (1)</a:t>
            </a:r>
          </a:p>
          <a:p>
            <a:r>
              <a:rPr lang="en-AU" dirty="0">
                <a:solidFill>
                  <a:schemeClr val="tx1"/>
                </a:solidFill>
              </a:rPr>
              <a:t>Grain </a:t>
            </a:r>
            <a:r>
              <a:rPr lang="en-AU" dirty="0" smtClean="0">
                <a:solidFill>
                  <a:schemeClr val="tx1"/>
                </a:solidFill>
              </a:rPr>
              <a:t>Producers Australia (3)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160" y="5736703"/>
            <a:ext cx="5755678" cy="2062103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AU" sz="3200" dirty="0" smtClean="0">
                <a:solidFill>
                  <a:schemeClr val="bg1"/>
                </a:solidFill>
              </a:rPr>
              <a:t>We are doing a very good job !</a:t>
            </a:r>
          </a:p>
          <a:p>
            <a:pPr algn="ctr"/>
            <a:endParaRPr lang="en-AU" sz="3200" dirty="0">
              <a:solidFill>
                <a:schemeClr val="bg1"/>
              </a:solidFill>
            </a:endParaRPr>
          </a:p>
          <a:p>
            <a:pPr algn="ctr"/>
            <a:r>
              <a:rPr lang="en-AU" sz="3200" dirty="0" smtClean="0">
                <a:solidFill>
                  <a:schemeClr val="bg1"/>
                </a:solidFill>
              </a:rPr>
              <a:t>What’s the problem ?</a:t>
            </a:r>
          </a:p>
          <a:p>
            <a:pPr algn="ctr"/>
            <a:r>
              <a:rPr lang="en-AU" sz="3200" dirty="0" smtClean="0">
                <a:solidFill>
                  <a:schemeClr val="bg1"/>
                </a:solidFill>
              </a:rPr>
              <a:t> </a:t>
            </a:r>
            <a:endParaRPr lang="en-AU" sz="32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3"/>
          <a:stretch/>
        </p:blipFill>
        <p:spPr bwMode="auto">
          <a:xfrm rot="21279928">
            <a:off x="9106486" y="1719508"/>
            <a:ext cx="2864463" cy="4016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87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Stakeholders Survey 2009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What growers and agribusiness thought of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452939" y="2280321"/>
            <a:ext cx="7560840" cy="2463238"/>
          </a:xfrm>
          <a:prstGeom prst="rect">
            <a:avLst/>
          </a:prstGeom>
        </p:spPr>
        <p:txBody>
          <a:bodyPr wrap="square" lIns="128016" tIns="64008" rIns="128016" bIns="64008">
            <a:spAutoFit/>
          </a:bodyPr>
          <a:lstStyle/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State Agencies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CSIRO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Universities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CRCs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GRDC</a:t>
            </a:r>
            <a:endParaRPr lang="en-A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880520" y="4512568"/>
            <a:ext cx="5444210" cy="32214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128016" tIns="64008" rIns="128016" bIns="64008" rtlCol="0">
            <a:noAutofit/>
          </a:bodyPr>
          <a:lstStyle/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highly </a:t>
            </a:r>
            <a:r>
              <a:rPr lang="en-AU" dirty="0">
                <a:solidFill>
                  <a:schemeClr val="bg1"/>
                </a:solidFill>
              </a:rPr>
              <a:t>valued individuals</a:t>
            </a:r>
          </a:p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anti-private sector</a:t>
            </a:r>
          </a:p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personal </a:t>
            </a:r>
            <a:r>
              <a:rPr lang="en-AU" dirty="0">
                <a:solidFill>
                  <a:schemeClr val="bg1"/>
                </a:solidFill>
              </a:rPr>
              <a:t>expertise driven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un-strategic</a:t>
            </a:r>
          </a:p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difficult </a:t>
            </a:r>
            <a:r>
              <a:rPr lang="en-AU" dirty="0">
                <a:solidFill>
                  <a:schemeClr val="bg1"/>
                </a:solidFill>
              </a:rPr>
              <a:t>to engage with</a:t>
            </a:r>
          </a:p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internally bureaucratic</a:t>
            </a:r>
          </a:p>
          <a:p>
            <a:pPr marL="342900" lvl="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low morale 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3"/>
          <a:stretch/>
        </p:blipFill>
        <p:spPr bwMode="auto">
          <a:xfrm rot="21279928">
            <a:off x="9616013" y="1695772"/>
            <a:ext cx="2318144" cy="3250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31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Stakeholders Survey 2009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What growers and consultants thought of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452939" y="2280321"/>
            <a:ext cx="7560840" cy="2463238"/>
          </a:xfrm>
          <a:prstGeom prst="rect">
            <a:avLst/>
          </a:prstGeom>
        </p:spPr>
        <p:txBody>
          <a:bodyPr wrap="square" lIns="128016" tIns="64008" rIns="128016" bIns="64008">
            <a:spAutoFit/>
          </a:bodyPr>
          <a:lstStyle/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err="1" smtClean="0"/>
              <a:t>AgChem</a:t>
            </a:r>
            <a:endParaRPr lang="en-AU" dirty="0" smtClean="0"/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Biotech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Plant Breeding &amp; Seed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Fertilizer</a:t>
            </a:r>
          </a:p>
          <a:p>
            <a:pPr marL="504000" indent="-45360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Machinery</a:t>
            </a:r>
            <a:endParaRPr lang="en-A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880520" y="4512568"/>
            <a:ext cx="5444210" cy="17281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128016" tIns="64008" rIns="128016" bIns="64008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short-term pragmatists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product </a:t>
            </a:r>
            <a:r>
              <a:rPr lang="en-AU" dirty="0" smtClean="0">
                <a:solidFill>
                  <a:schemeClr val="bg1"/>
                </a:solidFill>
              </a:rPr>
              <a:t>solution focussed</a:t>
            </a:r>
            <a:endParaRPr lang="en-AU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globally </a:t>
            </a:r>
            <a:r>
              <a:rPr lang="en-AU" dirty="0">
                <a:solidFill>
                  <a:schemeClr val="bg1"/>
                </a:solidFill>
              </a:rPr>
              <a:t>big, but </a:t>
            </a:r>
            <a:r>
              <a:rPr lang="en-AU" dirty="0" smtClean="0">
                <a:solidFill>
                  <a:schemeClr val="bg1"/>
                </a:solidFill>
              </a:rPr>
              <a:t>locally </a:t>
            </a:r>
            <a:r>
              <a:rPr lang="en-AU" dirty="0">
                <a:solidFill>
                  <a:schemeClr val="bg1"/>
                </a:solidFill>
              </a:rPr>
              <a:t>weak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3"/>
          <a:stretch/>
        </p:blipFill>
        <p:spPr bwMode="auto">
          <a:xfrm rot="21279928">
            <a:off x="9616013" y="1695772"/>
            <a:ext cx="2318144" cy="3250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76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screen">
            <a:lum bright="40000" contrast="-30000"/>
          </a:blip>
          <a:srcRect/>
          <a:stretch>
            <a:fillRect/>
          </a:stretch>
        </p:blipFill>
        <p:spPr bwMode="auto">
          <a:xfrm>
            <a:off x="43543" y="2712368"/>
            <a:ext cx="12801600" cy="637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6224"/>
            <a:ext cx="11552863" cy="4131109"/>
          </a:xfrm>
          <a:noFill/>
        </p:spPr>
        <p:txBody>
          <a:bodyPr/>
          <a:lstStyle/>
          <a:p>
            <a:pPr lvl="1" algn="l">
              <a:spcBef>
                <a:spcPts val="941"/>
              </a:spcBef>
            </a:pPr>
            <a:r>
              <a:rPr lang="en-AU" sz="3800" dirty="0">
                <a:solidFill>
                  <a:schemeClr val="tx1"/>
                </a:solidFill>
                <a:ea typeface="ＭＳ Ｐゴシック"/>
                <a:cs typeface="ＭＳ Ｐゴシック"/>
              </a:rPr>
              <a:t> </a:t>
            </a:r>
            <a:endParaRPr lang="en-AU" sz="3200" dirty="0">
              <a:solidFill>
                <a:schemeClr val="tx1"/>
              </a:solidFill>
              <a:ea typeface="ＭＳ Ｐゴシック"/>
              <a:cs typeface="ＭＳ Ｐゴシック"/>
            </a:endParaRP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 drying climate, more frost &amp; seasonal </a:t>
            </a: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variation</a:t>
            </a: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 total </a:t>
            </a: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factor </a:t>
            </a: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productivity growth flat-lining</a:t>
            </a:r>
            <a:endParaRPr lang="en-AU" sz="3200" dirty="0">
              <a:solidFill>
                <a:schemeClr val="tx1"/>
              </a:solidFill>
              <a:ea typeface="ＭＳ Ｐゴシック"/>
              <a:cs typeface="ＭＳ Ｐゴシック"/>
            </a:endParaRP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 </a:t>
            </a: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higher input costs</a:t>
            </a: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 </a:t>
            </a: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increasing </a:t>
            </a: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farm </a:t>
            </a: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debt</a:t>
            </a: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 market </a:t>
            </a: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deregulation and increased price volatility</a:t>
            </a: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 the Asian market opportunity</a:t>
            </a:r>
          </a:p>
          <a:p>
            <a:pPr lvl="1" algn="l">
              <a:spcBef>
                <a:spcPts val="941"/>
              </a:spcBef>
              <a:buFont typeface="Arial" pitchFamily="34" charset="0"/>
              <a:buChar char="•"/>
            </a:pP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 increased competition from </a:t>
            </a: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low-cost </a:t>
            </a:r>
            <a:b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</a:br>
            <a:r>
              <a:rPr lang="en-AU" sz="320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  producing </a:t>
            </a:r>
            <a:r>
              <a:rPr lang="en-AU" sz="3200" dirty="0">
                <a:solidFill>
                  <a:schemeClr val="tx1"/>
                </a:solidFill>
                <a:ea typeface="ＭＳ Ｐゴシック"/>
                <a:cs typeface="ＭＳ Ｐゴシック"/>
              </a:rPr>
              <a:t>countries</a:t>
            </a:r>
          </a:p>
          <a:p>
            <a:pPr lvl="1" algn="l">
              <a:spcBef>
                <a:spcPts val="941"/>
              </a:spcBef>
            </a:pPr>
            <a:endParaRPr lang="en-AU" sz="3800" dirty="0">
              <a:solidFill>
                <a:schemeClr val="tx1"/>
              </a:solidFill>
              <a:ea typeface="ＭＳ Ｐゴシック"/>
              <a:cs typeface="ＭＳ Ｐゴシック"/>
            </a:endParaRPr>
          </a:p>
          <a:p>
            <a:pPr lvl="1">
              <a:spcBef>
                <a:spcPts val="1882"/>
              </a:spcBef>
            </a:pPr>
            <a:endParaRPr lang="en-AU" sz="3100" dirty="0">
              <a:solidFill>
                <a:schemeClr val="tx1"/>
              </a:solidFill>
              <a:ea typeface="ＭＳ Ｐゴシック"/>
              <a:cs typeface="ＭＳ Ｐゴシック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1831" y="480120"/>
            <a:ext cx="8165707" cy="914220"/>
          </a:xfrm>
          <a:prstGeom prst="rect">
            <a:avLst/>
          </a:prstGeom>
          <a:solidFill>
            <a:schemeClr val="bg1"/>
          </a:solidFill>
        </p:spPr>
        <p:txBody>
          <a:bodyPr wrap="square" lIns="143378" tIns="71689" rIns="143378" bIns="71689">
            <a:spAutoFit/>
          </a:bodyPr>
          <a:lstStyle/>
          <a:p>
            <a:pPr marL="537484" indent="-537484">
              <a:spcBef>
                <a:spcPct val="0"/>
              </a:spcBef>
              <a:spcAft>
                <a:spcPts val="941"/>
              </a:spcAft>
            </a:pPr>
            <a:r>
              <a:rPr lang="en-AU" sz="5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+mj-ea"/>
                <a:cs typeface="+mj-cs"/>
              </a:rPr>
              <a:t>The business environment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760908" y="192088"/>
            <a:ext cx="2987886" cy="2838638"/>
            <a:chOff x="6755145" y="197720"/>
            <a:chExt cx="2089981" cy="194650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5222" r="-963" b="14255"/>
            <a:stretch/>
          </p:blipFill>
          <p:spPr>
            <a:xfrm>
              <a:off x="6755145" y="197720"/>
              <a:ext cx="2089981" cy="1946502"/>
            </a:xfrm>
            <a:prstGeom prst="rect">
              <a:avLst/>
            </a:prstGeom>
          </p:spPr>
        </p:pic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 rot="9397023">
              <a:off x="7329739" y="609895"/>
              <a:ext cx="1138479" cy="1244407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CDE04">
                    <a:alpha val="48000"/>
                  </a:srgbClr>
                </a:gs>
                <a:gs pos="100000">
                  <a:srgbClr val="FFFF99">
                    <a:alpha val="1400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A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527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200" dirty="0" smtClean="0"/>
              <a:t>The RD&amp;E environment</a:t>
            </a:r>
            <a:endParaRPr lang="en-AU" sz="3200" dirty="0"/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>
          <a:xfrm>
            <a:off x="574100" y="1272210"/>
            <a:ext cx="7441276" cy="5242181"/>
          </a:xfrm>
          <a:solidFill>
            <a:schemeClr val="bg2"/>
          </a:solidFill>
        </p:spPr>
        <p:txBody>
          <a:bodyPr rtlCol="0">
            <a:normAutofit lnSpcReduction="10000"/>
          </a:bodyPr>
          <a:lstStyle/>
          <a:p>
            <a:pPr marL="246698" lvl="1" indent="0">
              <a:spcBef>
                <a:spcPts val="0"/>
              </a:spcBef>
              <a:buNone/>
              <a:defRPr/>
            </a:pPr>
            <a:endParaRPr lang="en-AU" sz="31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indent="-504000">
              <a:spcBef>
                <a:spcPts val="0"/>
              </a:spcBef>
              <a:spcAft>
                <a:spcPts val="2520"/>
              </a:spcAft>
            </a:pPr>
            <a:r>
              <a:rPr lang="en-A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Decreased public </a:t>
            </a: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funding</a:t>
            </a:r>
          </a:p>
          <a:p>
            <a:pPr indent="-504000">
              <a:spcBef>
                <a:spcPts val="0"/>
              </a:spcBef>
              <a:spcAft>
                <a:spcPts val="2520"/>
              </a:spcAft>
            </a:pP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Increased private funding</a:t>
            </a:r>
          </a:p>
          <a:p>
            <a:pPr indent="-504000">
              <a:spcBef>
                <a:spcPts val="0"/>
              </a:spcBef>
              <a:spcAft>
                <a:spcPts val="2520"/>
              </a:spcAft>
            </a:pP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Globalisation of </a:t>
            </a:r>
            <a:r>
              <a:rPr lang="en-AU" sz="3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agchem</a:t>
            </a: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, </a:t>
            </a:r>
            <a:r>
              <a:rPr lang="en-A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biotech,</a:t>
            </a:r>
            <a:br>
              <a:rPr lang="en-A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</a:br>
            <a:r>
              <a:rPr lang="en-A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   ag engineering and </a:t>
            </a:r>
            <a:r>
              <a:rPr lang="en-AU" sz="3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infotech</a:t>
            </a:r>
            <a:endParaRPr lang="en-AU" sz="3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  <a:p>
            <a:pPr indent="-504000">
              <a:spcBef>
                <a:spcPts val="0"/>
              </a:spcBef>
              <a:spcAft>
                <a:spcPts val="2520"/>
              </a:spcAft>
            </a:pP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Ageing workforce and infrastructure</a:t>
            </a:r>
          </a:p>
          <a:p>
            <a:pPr indent="-504000">
              <a:spcBef>
                <a:spcPts val="0"/>
              </a:spcBef>
              <a:spcAft>
                <a:spcPts val="2520"/>
              </a:spcAft>
            </a:pPr>
            <a:r>
              <a:rPr lang="en-AU" sz="3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Declining regional capacity</a:t>
            </a:r>
            <a:endParaRPr lang="en-A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A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AU" dirty="0"/>
          </a:p>
        </p:txBody>
      </p:sp>
      <p:pic>
        <p:nvPicPr>
          <p:cNvPr id="6" name="Picture 4" descr="M11_2910 Root lesion nematode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4823" y="1769110"/>
            <a:ext cx="3783374" cy="555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78801" y="8922115"/>
            <a:ext cx="6224434" cy="504993"/>
          </a:xfrm>
        </p:spPr>
        <p:txBody>
          <a:bodyPr>
            <a:noAutofit/>
          </a:bodyPr>
          <a:lstStyle/>
          <a:p>
            <a:r>
              <a:rPr lang="en-AU" sz="2500" dirty="0"/>
              <a:t>Supporting your success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2914" y="6413580"/>
            <a:ext cx="7762462" cy="305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54562" y="7703702"/>
            <a:ext cx="403245" cy="2369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553751" y="7585207"/>
            <a:ext cx="1732975" cy="473976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en-AU" sz="2200" b="1" dirty="0">
                <a:latin typeface="Arial Narrow" panose="020B0606020202030204" pitchFamily="34" charset="0"/>
              </a:rPr>
              <a:t>Public sector</a:t>
            </a:r>
          </a:p>
        </p:txBody>
      </p:sp>
    </p:spTree>
    <p:extLst>
      <p:ext uri="{BB962C8B-B14F-4D97-AF65-F5344CB8AC3E}">
        <p14:creationId xmlns:p14="http://schemas.microsoft.com/office/powerpoint/2010/main" val="58422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Increased private sector </a:t>
            </a:r>
            <a:r>
              <a:rPr lang="en-AU" dirty="0" err="1" smtClean="0"/>
              <a:t>involvrment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tx2"/>
                </a:solidFill>
              </a:rPr>
              <a:t>State Departments (5)</a:t>
            </a:r>
          </a:p>
          <a:p>
            <a:r>
              <a:rPr lang="en-AU" dirty="0" err="1" smtClean="0">
                <a:solidFill>
                  <a:schemeClr val="tx2"/>
                </a:solidFill>
              </a:rPr>
              <a:t>C’wlth</a:t>
            </a:r>
            <a:r>
              <a:rPr lang="en-AU" dirty="0" smtClean="0">
                <a:solidFill>
                  <a:schemeClr val="tx2"/>
                </a:solidFill>
              </a:rPr>
              <a:t> Department </a:t>
            </a:r>
            <a:r>
              <a:rPr lang="en-AU" dirty="0">
                <a:solidFill>
                  <a:schemeClr val="tx2"/>
                </a:solidFill>
              </a:rPr>
              <a:t>of </a:t>
            </a:r>
            <a:r>
              <a:rPr lang="en-AU" dirty="0" smtClean="0">
                <a:solidFill>
                  <a:schemeClr val="tx2"/>
                </a:solidFill>
              </a:rPr>
              <a:t>Agriculture (1)</a:t>
            </a:r>
          </a:p>
          <a:p>
            <a:r>
              <a:rPr lang="en-AU" dirty="0" smtClean="0">
                <a:solidFill>
                  <a:schemeClr val="tx2"/>
                </a:solidFill>
              </a:rPr>
              <a:t>GRDC (2)</a:t>
            </a:r>
          </a:p>
          <a:p>
            <a:r>
              <a:rPr lang="en-AU" dirty="0" smtClean="0">
                <a:solidFill>
                  <a:schemeClr val="tx2"/>
                </a:solidFill>
              </a:rPr>
              <a:t>CSIRO (1)</a:t>
            </a:r>
          </a:p>
          <a:p>
            <a:r>
              <a:rPr lang="en-AU" dirty="0" smtClean="0">
                <a:solidFill>
                  <a:schemeClr val="tx2"/>
                </a:solidFill>
              </a:rPr>
              <a:t>Universities (3)</a:t>
            </a:r>
          </a:p>
          <a:p>
            <a:r>
              <a:rPr lang="en-AU" dirty="0">
                <a:solidFill>
                  <a:schemeClr val="tx2"/>
                </a:solidFill>
              </a:rPr>
              <a:t>Grain Producers </a:t>
            </a:r>
            <a:r>
              <a:rPr lang="en-AU" dirty="0" smtClean="0">
                <a:solidFill>
                  <a:schemeClr val="tx2"/>
                </a:solidFill>
              </a:rPr>
              <a:t>Australia (3)</a:t>
            </a:r>
            <a:endParaRPr lang="en-AU" dirty="0">
              <a:solidFill>
                <a:schemeClr val="tx2"/>
              </a:solidFill>
            </a:endParaRP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National Agribusiness Reference Group (1)</a:t>
            </a: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Grain Trade Australia (1)</a:t>
            </a: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Cereal Breeders Alliance (1)</a:t>
            </a:r>
          </a:p>
          <a:p>
            <a:r>
              <a:rPr lang="en-AU" dirty="0" err="1" smtClean="0">
                <a:solidFill>
                  <a:schemeClr val="accent5">
                    <a:lumMod val="75000"/>
                  </a:schemeClr>
                </a:solidFill>
              </a:rPr>
              <a:t>CropLife</a:t>
            </a:r>
            <a:r>
              <a:rPr lang="en-A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Australia (1)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96597" y="6960840"/>
            <a:ext cx="1619330" cy="2209633"/>
            <a:chOff x="3949418" y="2849801"/>
            <a:chExt cx="1848794" cy="2547870"/>
          </a:xfrm>
        </p:grpSpPr>
        <p:pic>
          <p:nvPicPr>
            <p:cNvPr id="6" name="Picture 5" descr="File0033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28859">
              <a:off x="3949418" y="2849801"/>
              <a:ext cx="1848794" cy="254787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 rot="21267645">
              <a:off x="5092292" y="4782297"/>
              <a:ext cx="680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>
                  <a:solidFill>
                    <a:schemeClr val="bg1"/>
                  </a:solidFill>
                </a:rPr>
                <a:t>2011</a:t>
              </a:r>
              <a:endParaRPr lang="en-A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21467442">
            <a:off x="6270639" y="6582101"/>
            <a:ext cx="1934634" cy="2634951"/>
            <a:chOff x="6178149" y="1980584"/>
            <a:chExt cx="2434593" cy="351408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73"/>
            <a:stretch/>
          </p:blipFill>
          <p:spPr bwMode="auto">
            <a:xfrm rot="21412486">
              <a:off x="6178149" y="1980584"/>
              <a:ext cx="2434593" cy="35140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21356922">
              <a:off x="7744945" y="4821334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>
                  <a:solidFill>
                    <a:schemeClr val="bg1"/>
                  </a:solidFill>
                </a:rPr>
                <a:t>2014</a:t>
              </a:r>
              <a:endParaRPr lang="en-AU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Notched Right Arrow 10"/>
          <p:cNvSpPr/>
          <p:nvPr/>
        </p:nvSpPr>
        <p:spPr>
          <a:xfrm rot="21118247">
            <a:off x="5263998" y="7588328"/>
            <a:ext cx="610602" cy="36660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Notched Right Arrow 11"/>
          <p:cNvSpPr/>
          <p:nvPr/>
        </p:nvSpPr>
        <p:spPr>
          <a:xfrm rot="21264464">
            <a:off x="8339283" y="7282513"/>
            <a:ext cx="610602" cy="36660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TextBox 12"/>
          <p:cNvSpPr txBox="1"/>
          <p:nvPr/>
        </p:nvSpPr>
        <p:spPr>
          <a:xfrm rot="21347442">
            <a:off x="9226136" y="5345490"/>
            <a:ext cx="20408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Grains industry</a:t>
            </a:r>
          </a:p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20</a:t>
            </a:r>
            <a:r>
              <a:rPr lang="en-US" sz="4800" b="1" dirty="0" smtClean="0">
                <a:solidFill>
                  <a:schemeClr val="accent2">
                    <a:lumMod val="50000"/>
                  </a:schemeClr>
                </a:solidFill>
              </a:rPr>
              <a:t>25+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A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39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609" y="2064296"/>
            <a:ext cx="4752493" cy="70785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648" y="400141"/>
            <a:ext cx="7013579" cy="604867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Pillars of the National Grains RD&amp;E Strategy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144" y="1920280"/>
            <a:ext cx="11793600" cy="7056784"/>
          </a:xfrm>
        </p:spPr>
        <p:txBody>
          <a:bodyPr/>
          <a:lstStyle/>
          <a:p>
            <a:pPr marL="513549" indent="-513549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 forward-looking plan to secure the skilled people and the critical infrastructure</a:t>
            </a:r>
          </a:p>
          <a:p>
            <a:pPr marL="513549" indent="-513549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Consultative planning processes to identify and align government and industry priorities</a:t>
            </a:r>
          </a:p>
          <a:p>
            <a:pPr marL="513549" indent="-513549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 more flexible and efficient RD&amp;E system</a:t>
            </a:r>
          </a:p>
          <a:p>
            <a:pPr marL="513549" indent="-513549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Access the best global technology and partnerships</a:t>
            </a:r>
          </a:p>
          <a:p>
            <a:pPr marL="513549" indent="-513549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dirty="0" smtClean="0">
                <a:solidFill>
                  <a:schemeClr val="tx1"/>
                </a:solidFill>
              </a:rPr>
              <a:t>Enhanced delivery and practice change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09589" y="8401000"/>
            <a:ext cx="6207091" cy="504993"/>
          </a:xfrm>
        </p:spPr>
        <p:txBody>
          <a:bodyPr>
            <a:normAutofit/>
          </a:bodyPr>
          <a:lstStyle/>
          <a:p>
            <a:r>
              <a:rPr lang="en-AU" sz="2000" b="0" dirty="0" smtClean="0"/>
              <a:t>www.npirdef.org/cms_strategy/project/6/6</a:t>
            </a:r>
            <a:endParaRPr lang="en-AU" sz="2000" b="0" dirty="0"/>
          </a:p>
        </p:txBody>
      </p:sp>
      <p:sp>
        <p:nvSpPr>
          <p:cNvPr id="11" name="TextBox 10"/>
          <p:cNvSpPr txBox="1"/>
          <p:nvPr/>
        </p:nvSpPr>
        <p:spPr>
          <a:xfrm>
            <a:off x="928192" y="7307510"/>
            <a:ext cx="6201083" cy="861627"/>
          </a:xfrm>
          <a:prstGeom prst="rect">
            <a:avLst/>
          </a:prstGeom>
          <a:solidFill>
            <a:schemeClr val="accent2"/>
          </a:solidFill>
        </p:spPr>
        <p:txBody>
          <a:bodyPr wrap="none" lIns="91294" tIns="45647" rIns="91294" bIns="45647" rtlCol="0">
            <a:spAutoFit/>
          </a:bodyPr>
          <a:lstStyle/>
          <a:p>
            <a:r>
              <a:rPr lang="en-AU" dirty="0" smtClean="0"/>
              <a:t>Highly efficient RD&amp;E system that fosters</a:t>
            </a:r>
          </a:p>
          <a:p>
            <a:r>
              <a:rPr lang="en-AU" dirty="0" smtClean="0"/>
              <a:t>world-class innovation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845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659173"/>
              </p:ext>
            </p:extLst>
          </p:nvPr>
        </p:nvGraphicFramePr>
        <p:xfrm>
          <a:off x="160023" y="1560240"/>
          <a:ext cx="12468223" cy="8812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4433"/>
                <a:gridCol w="2376264"/>
                <a:gridCol w="2373620"/>
                <a:gridCol w="2450916"/>
                <a:gridCol w="2122990"/>
              </a:tblGrid>
              <a:tr h="783593">
                <a:tc rowSpan="2">
                  <a:txBody>
                    <a:bodyPr/>
                    <a:lstStyle/>
                    <a:p>
                      <a:endParaRPr lang="en-A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A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AU" sz="2800" b="1" baseline="0" dirty="0" smtClean="0">
                          <a:solidFill>
                            <a:schemeClr val="bg1"/>
                          </a:solidFill>
                        </a:rPr>
                        <a:t>Industry and Government Priorities</a:t>
                      </a:r>
                      <a:endParaRPr lang="en-AU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L="128016" marR="128016" marT="64008" marB="64008">
                    <a:solidFill>
                      <a:srgbClr val="008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AU" sz="3700" dirty="0" smtClean="0">
                          <a:solidFill>
                            <a:schemeClr val="tx1"/>
                          </a:solidFill>
                        </a:rPr>
                        <a:t>OUTCOME  STREAMS</a:t>
                      </a:r>
                      <a:endParaRPr lang="en-AU" sz="3700" dirty="0">
                        <a:solidFill>
                          <a:schemeClr val="tx1"/>
                        </a:solidFill>
                      </a:endParaRPr>
                    </a:p>
                  </a:txBody>
                  <a:tcPr marL="128016" marR="128016" marT="64008" marB="64008">
                    <a:solidFill>
                      <a:srgbClr val="EFF4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956815">
                <a:tc vMerge="1">
                  <a:txBody>
                    <a:bodyPr/>
                    <a:lstStyle/>
                    <a:p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DC7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A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/>
                      <a:r>
                        <a:rPr lang="en-A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Improved</a:t>
                      </a:r>
                    </a:p>
                    <a:p>
                      <a:pPr marL="0" algn="ctr" defTabSz="457200" rtl="0" eaLnBrk="1" latinLnBrk="0" hangingPunct="1"/>
                      <a:r>
                        <a:rPr lang="en-A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Varieties</a:t>
                      </a:r>
                      <a:endParaRPr lang="en-A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D7E38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A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/>
                      <a:r>
                        <a:rPr lang="en-A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Improved Practices</a:t>
                      </a:r>
                      <a:endParaRPr lang="en-A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D7E38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A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/>
                      <a:r>
                        <a:rPr lang="en-A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Market Competitiveness</a:t>
                      </a:r>
                      <a:endParaRPr lang="en-A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D7E38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en-A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/>
                      <a:r>
                        <a:rPr lang="en-A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Sector Capability</a:t>
                      </a:r>
                      <a:endParaRPr lang="en-AU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D7E38D"/>
                    </a:solidFill>
                  </a:tcPr>
                </a:tc>
              </a:tr>
              <a:tr h="6071615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1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Productivity</a:t>
                      </a: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Markets</a:t>
                      </a: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600" b="1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Biosecurity</a:t>
                      </a:r>
                      <a:endParaRPr lang="en-AU" sz="26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Climate Variability</a:t>
                      </a: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Resource </a:t>
                      </a:r>
                      <a:b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Management</a:t>
                      </a: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Regional</a:t>
                      </a:r>
                      <a:b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Development</a:t>
                      </a:r>
                    </a:p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  <a:spcAft>
                          <a:spcPts val="1200"/>
                        </a:spcAft>
                        <a:buFont typeface="Wingdings" pitchFamily="2" charset="2"/>
                        <a:buNone/>
                      </a:pPr>
                      <a:r>
                        <a:rPr lang="en-AU" sz="2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Industry Capacity</a:t>
                      </a:r>
                    </a:p>
                  </a:txBody>
                  <a:tcPr marL="128016" marR="128016" marT="64008" marB="64008">
                    <a:solidFill>
                      <a:srgbClr val="E2E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Access to new genetics and varieties with better on-farm performance </a:t>
                      </a:r>
                      <a:b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 enhanced market competitiveness.</a:t>
                      </a:r>
                      <a:endParaRPr lang="en-AU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E2E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Practices and systems that increase farm productivity and profitability whilst maintaining</a:t>
                      </a:r>
                      <a:r>
                        <a:rPr lang="en-AU" sz="2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resource base and product integrity.</a:t>
                      </a:r>
                      <a:endParaRPr lang="en-AU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E2E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2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Knowledge access and connections</a:t>
                      </a:r>
                      <a:br>
                        <a:rPr lang="en-AU" sz="2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2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improve the competitiveness and efficiency of the supply chain.</a:t>
                      </a:r>
                      <a:endParaRPr lang="en-AU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E2EBA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A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 skilling to increase farm business and sector viability.</a:t>
                      </a:r>
                      <a:endParaRPr lang="en-AU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016" marR="128016" marT="64008" marB="64008">
                    <a:solidFill>
                      <a:srgbClr val="E2EBAD"/>
                    </a:solidFill>
                  </a:tcPr>
                </a:tc>
              </a:tr>
            </a:tbl>
          </a:graphicData>
        </a:graphic>
      </p:graphicFrame>
      <p:sp>
        <p:nvSpPr>
          <p:cNvPr id="18438" name="TextBox 4"/>
          <p:cNvSpPr txBox="1">
            <a:spLocks noChangeArrowheads="1"/>
          </p:cNvSpPr>
          <p:nvPr/>
        </p:nvSpPr>
        <p:spPr bwMode="auto">
          <a:xfrm>
            <a:off x="1998696" y="336104"/>
            <a:ext cx="11692533" cy="698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3365" tIns="71683" rIns="143365" bIns="71683">
            <a:spAutoFit/>
          </a:bodyPr>
          <a:lstStyle/>
          <a:p>
            <a:pPr algn="ctr" defTabSz="716584"/>
            <a:r>
              <a:rPr lang="en-AU" sz="3600" b="1" dirty="0" smtClean="0">
                <a:solidFill>
                  <a:srgbClr val="C00000"/>
                </a:solidFill>
                <a:cs typeface="Arial" pitchFamily="34" charset="0"/>
              </a:rPr>
              <a:t>TFP </a:t>
            </a:r>
            <a:r>
              <a:rPr lang="en-AU" sz="3600" b="1" dirty="0">
                <a:solidFill>
                  <a:srgbClr val="C00000"/>
                </a:solidFill>
                <a:cs typeface="Arial" pitchFamily="34" charset="0"/>
              </a:rPr>
              <a:t>growth to 2.5% </a:t>
            </a:r>
            <a:r>
              <a:rPr lang="en-AU" sz="3600" b="1" dirty="0" smtClean="0">
                <a:solidFill>
                  <a:srgbClr val="C00000"/>
                </a:solidFill>
                <a:cs typeface="Arial" pitchFamily="34" charset="0"/>
              </a:rPr>
              <a:t>p.a. </a:t>
            </a:r>
            <a:r>
              <a:rPr lang="en-AU" sz="3600" b="1" dirty="0">
                <a:solidFill>
                  <a:srgbClr val="C00000"/>
                </a:solidFill>
                <a:cs typeface="Arial" pitchFamily="34" charset="0"/>
              </a:rPr>
              <a:t>by 2025</a:t>
            </a:r>
            <a:endParaRPr lang="en-AU" sz="3600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7624936" y="1034868"/>
            <a:ext cx="440055" cy="520065"/>
          </a:xfrm>
          <a:prstGeom prst="triangle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3365" tIns="71683" rIns="143365" bIns="71683" rtlCol="0" anchor="ctr"/>
          <a:lstStyle/>
          <a:p>
            <a:pPr algn="ctr" defTabSz="716584"/>
            <a:endParaRPr lang="en-AU" sz="2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08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Powered by GRDC partnership investment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>
                <a:solidFill>
                  <a:srgbClr val="C00000"/>
                </a:solidFill>
              </a:rPr>
              <a:t>Projects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Long term (&gt; 8 years)  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Medium term (3-8 years)</a:t>
            </a:r>
          </a:p>
          <a:p>
            <a:r>
              <a:rPr lang="en-AU" dirty="0" smtClean="0">
                <a:solidFill>
                  <a:schemeClr val="tx1"/>
                </a:solidFill>
              </a:rPr>
              <a:t>Short term (0-3 years)</a:t>
            </a:r>
            <a:endParaRPr lang="en-AU" dirty="0">
              <a:solidFill>
                <a:schemeClr val="tx1"/>
              </a:solidFill>
            </a:endParaRPr>
          </a:p>
          <a:p>
            <a:endParaRPr lang="en-AU" dirty="0" smtClean="0">
              <a:solidFill>
                <a:schemeClr val="tx1"/>
              </a:solidFill>
            </a:endParaRP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National / International</a:t>
            </a: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Regional</a:t>
            </a:r>
          </a:p>
          <a:p>
            <a:r>
              <a:rPr lang="en-AU" dirty="0" smtClean="0">
                <a:solidFill>
                  <a:schemeClr val="accent5">
                    <a:lumMod val="75000"/>
                  </a:schemeClr>
                </a:solidFill>
              </a:rPr>
              <a:t>Local</a:t>
            </a:r>
            <a:endParaRPr lang="en-A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 descr="C:\Users\sodonnell\Objects\GRDC Logo (A78504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6" y="395665"/>
            <a:ext cx="4342074" cy="76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maps1a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335070" y="3480536"/>
            <a:ext cx="2234628" cy="17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maps1b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533967" y="5592688"/>
            <a:ext cx="2035731" cy="1633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maps3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522532" y="7464896"/>
            <a:ext cx="1993172" cy="170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4135" y1="21026" x2="24135" y2="21026"/>
                        <a14:foregroundMark x1="35291" y1="62628" x2="35291" y2="62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8535" y="4080520"/>
            <a:ext cx="7289306" cy="5828417"/>
          </a:xfrm>
          <a:prstGeom prst="rect">
            <a:avLst/>
          </a:prstGeom>
          <a:effectLst>
            <a:outerShdw blurRad="203200" dist="1143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Content Placeholder 8" descr="world map edited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618" y="1640657"/>
            <a:ext cx="5354074" cy="24482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19356" y="3249703"/>
            <a:ext cx="770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>
                <a:solidFill>
                  <a:prstClr val="black"/>
                </a:solidFill>
              </a:rPr>
              <a:t>4%</a:t>
            </a:r>
            <a:endParaRPr lang="en-A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3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Grains Industry</a:t>
            </a:r>
            <a:endParaRPr lang="en-AU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3999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Other GRDC Investments     </a:t>
            </a:r>
            <a:r>
              <a:rPr lang="en-AU" dirty="0" err="1" smtClean="0"/>
              <a:t>eg</a:t>
            </a:r>
            <a:r>
              <a:rPr lang="en-AU" dirty="0" smtClean="0"/>
              <a:t>.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152" y="1920280"/>
            <a:ext cx="11793600" cy="7056784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Research Companies</a:t>
            </a:r>
          </a:p>
          <a:p>
            <a:pPr>
              <a:spcBef>
                <a:spcPts val="300"/>
              </a:spcBef>
            </a:pPr>
            <a:r>
              <a:rPr lang="en-AU" b="0" dirty="0">
                <a:solidFill>
                  <a:schemeClr val="tx1"/>
                </a:solidFill>
              </a:rPr>
              <a:t>AGT, </a:t>
            </a:r>
            <a:r>
              <a:rPr lang="en-AU" b="0" dirty="0" err="1">
                <a:solidFill>
                  <a:schemeClr val="tx1"/>
                </a:solidFill>
              </a:rPr>
              <a:t>InterGrain</a:t>
            </a:r>
            <a:r>
              <a:rPr lang="en-AU" b="0" dirty="0">
                <a:solidFill>
                  <a:schemeClr val="tx1"/>
                </a:solidFill>
              </a:rPr>
              <a:t>, </a:t>
            </a:r>
            <a:r>
              <a:rPr lang="en-AU" b="0" dirty="0" err="1" smtClean="0">
                <a:solidFill>
                  <a:schemeClr val="tx1"/>
                </a:solidFill>
              </a:rPr>
              <a:t>LongReach</a:t>
            </a:r>
            <a:endParaRPr lang="en-AU" b="0" dirty="0" smtClean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</a:pPr>
            <a:r>
              <a:rPr lang="en-AU" b="0" dirty="0" smtClean="0">
                <a:solidFill>
                  <a:schemeClr val="tx1"/>
                </a:solidFill>
              </a:rPr>
              <a:t>ACPFG</a:t>
            </a:r>
          </a:p>
          <a:p>
            <a:pPr>
              <a:spcBef>
                <a:spcPts val="300"/>
              </a:spcBef>
            </a:pPr>
            <a:r>
              <a:rPr lang="en-AU" b="0" dirty="0" smtClean="0">
                <a:solidFill>
                  <a:schemeClr val="tx1"/>
                </a:solidFill>
              </a:rPr>
              <a:t>AEGIC</a:t>
            </a:r>
            <a:endParaRPr lang="en-AU" b="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AU" dirty="0" err="1" smtClean="0"/>
              <a:t>Bilaterals</a:t>
            </a:r>
            <a:endParaRPr lang="en-AU" dirty="0" smtClean="0"/>
          </a:p>
          <a:p>
            <a:pPr>
              <a:spcBef>
                <a:spcPts val="300"/>
              </a:spcBef>
            </a:pPr>
            <a:r>
              <a:rPr lang="en-AU" b="0" dirty="0" smtClean="0">
                <a:solidFill>
                  <a:schemeClr val="tx1"/>
                </a:solidFill>
              </a:rPr>
              <a:t>CCDM </a:t>
            </a:r>
            <a:endParaRPr lang="en-AU" b="0" dirty="0">
              <a:solidFill>
                <a:schemeClr val="tx1"/>
              </a:solidFill>
            </a:endParaRPr>
          </a:p>
          <a:p>
            <a:pPr>
              <a:spcBef>
                <a:spcPts val="300"/>
              </a:spcBef>
            </a:pPr>
            <a:r>
              <a:rPr lang="en-AU" b="0" dirty="0" smtClean="0">
                <a:solidFill>
                  <a:schemeClr val="tx1"/>
                </a:solidFill>
              </a:rPr>
              <a:t>Australian Grains </a:t>
            </a:r>
            <a:r>
              <a:rPr lang="en-AU" b="0" dirty="0" err="1" smtClean="0">
                <a:solidFill>
                  <a:schemeClr val="tx1"/>
                </a:solidFill>
              </a:rPr>
              <a:t>Genebank</a:t>
            </a:r>
            <a:endParaRPr lang="en-AU" b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AU" dirty="0" smtClean="0"/>
              <a:t>Cooperative Research Centres</a:t>
            </a:r>
            <a:endParaRPr lang="en-AU" dirty="0"/>
          </a:p>
          <a:p>
            <a:r>
              <a:rPr lang="en-AU" b="0" dirty="0" smtClean="0">
                <a:solidFill>
                  <a:schemeClr val="tx1"/>
                </a:solidFill>
              </a:rPr>
              <a:t>Plant Biosecurity CRC</a:t>
            </a:r>
          </a:p>
          <a:p>
            <a:pPr marL="0" indent="0">
              <a:buNone/>
            </a:pPr>
            <a:r>
              <a:rPr lang="en-AU" dirty="0" smtClean="0"/>
              <a:t>ARC Centres of Excellence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Plant Energy Biology</a:t>
            </a:r>
          </a:p>
          <a:p>
            <a:pPr marL="0" indent="0">
              <a:buNone/>
            </a:pPr>
            <a:r>
              <a:rPr lang="en-AU" dirty="0"/>
              <a:t>Capacity Building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AGI Skills &amp; Capacity Initiative</a:t>
            </a:r>
          </a:p>
          <a:p>
            <a:endParaRPr lang="en-AU" dirty="0"/>
          </a:p>
        </p:txBody>
      </p:sp>
      <p:pic>
        <p:nvPicPr>
          <p:cNvPr id="10" name="Picture 2" descr="C:\Users\sodonnell\Objects\GRDC Logo (A78504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6" y="336104"/>
            <a:ext cx="4702114" cy="81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M08_8042_Esperance_sorghum"/>
          <p:cNvPicPr>
            <a:picLocks noChangeAspect="1" noChangeArrowheads="1"/>
          </p:cNvPicPr>
          <p:nvPr/>
        </p:nvPicPr>
        <p:blipFill rotWithShape="1">
          <a:blip r:embed="rId3" cstate="screen"/>
          <a:srcRect l="22383"/>
          <a:stretch/>
        </p:blipFill>
        <p:spPr bwMode="auto">
          <a:xfrm>
            <a:off x="9142319" y="6045466"/>
            <a:ext cx="1477434" cy="1001446"/>
          </a:xfrm>
          <a:prstGeom prst="rect">
            <a:avLst/>
          </a:prstGeom>
          <a:noFill/>
        </p:spPr>
      </p:pic>
      <p:pic>
        <p:nvPicPr>
          <p:cNvPr id="12" name="Picture 11" descr="Septoria-tritici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0550588" y="4584576"/>
            <a:ext cx="1638088" cy="1008112"/>
          </a:xfrm>
          <a:prstGeom prst="rect">
            <a:avLst/>
          </a:prstGeom>
        </p:spPr>
      </p:pic>
      <p:pic>
        <p:nvPicPr>
          <p:cNvPr id="13" name="Picture 12" descr="confocal pics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142319" y="4584576"/>
            <a:ext cx="1247460" cy="1008112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550588" y="2184127"/>
            <a:ext cx="1638088" cy="225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6 March Blumann Soil Pits Nils measuring soil pH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91922" y="2712368"/>
            <a:ext cx="1214650" cy="1718622"/>
          </a:xfrm>
          <a:prstGeom prst="rect">
            <a:avLst/>
          </a:prstGeom>
        </p:spPr>
      </p:pic>
      <p:pic>
        <p:nvPicPr>
          <p:cNvPr id="16" name="Picture 9" descr="aerial lupin breeding plots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417024" y="7426664"/>
            <a:ext cx="1753855" cy="1296145"/>
          </a:xfrm>
          <a:prstGeom prst="rect">
            <a:avLst/>
          </a:prstGeom>
          <a:noFill/>
        </p:spPr>
      </p:pic>
      <p:pic>
        <p:nvPicPr>
          <p:cNvPr id="17" name="Picture 20"/>
          <p:cNvPicPr>
            <a:picLocks noChangeAspect="1" noChangeArrowheads="1"/>
          </p:cNvPicPr>
          <p:nvPr/>
        </p:nvPicPr>
        <p:blipFill>
          <a:blip r:embed="rId9" cstate="screen"/>
          <a:srcRect r="21446"/>
          <a:stretch>
            <a:fillRect/>
          </a:stretch>
        </p:blipFill>
        <p:spPr bwMode="auto">
          <a:xfrm>
            <a:off x="10414112" y="7392888"/>
            <a:ext cx="1785918" cy="1363698"/>
          </a:xfrm>
          <a:prstGeom prst="rect">
            <a:avLst/>
          </a:prstGeom>
          <a:noFill/>
        </p:spPr>
      </p:pic>
      <p:pic>
        <p:nvPicPr>
          <p:cNvPr id="18" name="Picture 17" descr="4808490764_e7430953c2_b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788230" y="5746390"/>
            <a:ext cx="1421898" cy="13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Road to 2025</a:t>
            </a:r>
            <a:endParaRPr lang="en-AU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4000" y="2763330"/>
            <a:ext cx="3544367" cy="5855853"/>
          </a:xfrm>
          <a:prstGeom prst="rect">
            <a:avLst/>
          </a:prstGeom>
        </p:spPr>
        <p:txBody>
          <a:bodyPr>
            <a:normAutofit/>
          </a:bodyPr>
          <a:lstStyle>
            <a:lvl1pPr marL="246698" indent="-246698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b="1" i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04508" indent="-25781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1205" indent="-246698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9015" indent="-25781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5713" indent="-246698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AU" dirty="0" smtClean="0"/>
              <a:t>Further transformation of the public – private </a:t>
            </a:r>
            <a:r>
              <a:rPr lang="en-AU" dirty="0" err="1" smtClean="0"/>
              <a:t>agri</a:t>
            </a:r>
            <a:r>
              <a:rPr lang="en-AU" dirty="0" smtClean="0"/>
              <a:t>-food innovation system</a:t>
            </a:r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7723">
            <a:off x="5083664" y="2319740"/>
            <a:ext cx="5656699" cy="6905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385">
            <a:off x="4048808" y="1545334"/>
            <a:ext cx="6331102" cy="8347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7051">
            <a:off x="5821471" y="3751907"/>
            <a:ext cx="7113089" cy="1429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919" y="6384776"/>
            <a:ext cx="4923501" cy="7200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7429" y="6168752"/>
            <a:ext cx="4497188" cy="270843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NZ Crown </a:t>
            </a:r>
            <a:r>
              <a:rPr lang="en-AU" dirty="0" smtClean="0">
                <a:solidFill>
                  <a:schemeClr val="bg1"/>
                </a:solidFill>
              </a:rPr>
              <a:t>Research Institutes</a:t>
            </a:r>
            <a:endParaRPr lang="en-AU" dirty="0">
              <a:solidFill>
                <a:schemeClr val="bg1"/>
              </a:solidFill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UK </a:t>
            </a:r>
            <a:r>
              <a:rPr lang="en-AU" dirty="0" err="1">
                <a:solidFill>
                  <a:schemeClr val="bg1"/>
                </a:solidFill>
              </a:rPr>
              <a:t>Agri</a:t>
            </a:r>
            <a:r>
              <a:rPr lang="en-AU" dirty="0">
                <a:solidFill>
                  <a:schemeClr val="bg1"/>
                </a:solidFill>
              </a:rPr>
              <a:t>-Tech Catalyst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EU Translational </a:t>
            </a:r>
            <a:r>
              <a:rPr lang="en-AU" dirty="0" smtClean="0">
                <a:solidFill>
                  <a:schemeClr val="bg1"/>
                </a:solidFill>
              </a:rPr>
              <a:t>Research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&amp; </a:t>
            </a:r>
            <a:r>
              <a:rPr lang="en-AU" dirty="0">
                <a:solidFill>
                  <a:schemeClr val="bg1"/>
                </a:solidFill>
              </a:rPr>
              <a:t>Knowledge Exchange in Value </a:t>
            </a:r>
            <a:r>
              <a:rPr lang="en-AU" dirty="0" smtClean="0">
                <a:solidFill>
                  <a:schemeClr val="bg1"/>
                </a:solidFill>
              </a:rPr>
              <a:t>Chains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9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51" y="4296544"/>
            <a:ext cx="6964070" cy="47828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12157" y="4296545"/>
            <a:ext cx="4637315" cy="51706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lIns="128016" tIns="64008" rIns="128016" bIns="64008" rtlCol="0">
            <a:spAutoFit/>
          </a:bodyPr>
          <a:lstStyle/>
          <a:p>
            <a:r>
              <a:rPr lang="en-AU" b="1" dirty="0" smtClean="0">
                <a:solidFill>
                  <a:srgbClr val="000000"/>
                </a:solidFill>
              </a:rPr>
              <a:t>Not for profit company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Northam HQ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Geraldton, Merredin, Esperance, Perth nodes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150 DAFWA staff</a:t>
            </a:r>
          </a:p>
          <a:p>
            <a:endParaRPr lang="en-AU" dirty="0" smtClean="0">
              <a:solidFill>
                <a:srgbClr val="000000"/>
              </a:solidFill>
            </a:endParaRPr>
          </a:p>
          <a:p>
            <a:r>
              <a:rPr lang="en-AU" b="1" dirty="0" smtClean="0">
                <a:solidFill>
                  <a:srgbClr val="000000"/>
                </a:solidFill>
              </a:rPr>
              <a:t>Scope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Agronomy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Soil Productivity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Crop Protection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Genetic Improvement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0000"/>
                </a:solidFill>
              </a:rPr>
              <a:t>Farming Systems</a:t>
            </a:r>
          </a:p>
          <a:p>
            <a:endParaRPr lang="en-AU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3754" y="2076451"/>
            <a:ext cx="10909510" cy="1508105"/>
          </a:xfrm>
          <a:prstGeom prst="rect">
            <a:avLst/>
          </a:prstGeom>
          <a:solidFill>
            <a:srgbClr val="FFEAAF"/>
          </a:solidFill>
        </p:spPr>
        <p:txBody>
          <a:bodyPr wrap="square" lIns="128016" tIns="64008" rIns="128016" bIns="64008" rtlCol="0">
            <a:spAutoFit/>
          </a:bodyPr>
          <a:lstStyle/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R&amp;D </a:t>
            </a:r>
            <a:r>
              <a:rPr lang="en-AU" dirty="0"/>
              <a:t>to boost grain growing </a:t>
            </a:r>
            <a:r>
              <a:rPr lang="en-AU" dirty="0" smtClean="0"/>
              <a:t>productivity;</a:t>
            </a:r>
            <a:endParaRPr lang="en-AU" dirty="0"/>
          </a:p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/>
              <a:t>access </a:t>
            </a:r>
            <a:r>
              <a:rPr lang="en-AU" dirty="0" smtClean="0"/>
              <a:t>relevant </a:t>
            </a:r>
            <a:r>
              <a:rPr lang="en-AU" dirty="0"/>
              <a:t>global grain science and </a:t>
            </a:r>
            <a:r>
              <a:rPr lang="en-AU" dirty="0" smtClean="0"/>
              <a:t>technology; </a:t>
            </a:r>
            <a:endParaRPr lang="en-AU" dirty="0"/>
          </a:p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/>
              <a:t>distribute knowledge and support innovation at the farm business </a:t>
            </a:r>
            <a:r>
              <a:rPr lang="en-AU" dirty="0" smtClean="0"/>
              <a:t>level</a:t>
            </a:r>
            <a:endParaRPr lang="en-AU" dirty="0"/>
          </a:p>
        </p:txBody>
      </p:sp>
      <p:sp>
        <p:nvSpPr>
          <p:cNvPr id="2" name="Rectangle 1"/>
          <p:cNvSpPr/>
          <p:nvPr/>
        </p:nvSpPr>
        <p:spPr>
          <a:xfrm>
            <a:off x="352128" y="364907"/>
            <a:ext cx="3683658" cy="907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1662673" y="364907"/>
            <a:ext cx="9879498" cy="1551194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algn="ctr"/>
            <a:r>
              <a:rPr lang="en-AU" sz="92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Grains</a:t>
            </a:r>
            <a:r>
              <a:rPr lang="en-AU" sz="92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West</a:t>
            </a:r>
            <a:r>
              <a:rPr lang="en-AU" sz="92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 </a:t>
            </a:r>
            <a:r>
              <a:rPr lang="en-AU" sz="4500" dirty="0">
                <a:latin typeface="Century Gothic" panose="020B0502020202020204" pitchFamily="34" charset="0"/>
              </a:rPr>
              <a:t>Ltd</a:t>
            </a:r>
            <a:endParaRPr lang="en-AU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277593">
            <a:off x="2751620" y="6198568"/>
            <a:ext cx="54537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600" dirty="0" smtClean="0"/>
              <a:t>Proposed</a:t>
            </a:r>
            <a:endParaRPr lang="en-AU" sz="9600" dirty="0"/>
          </a:p>
        </p:txBody>
      </p:sp>
    </p:spTree>
    <p:extLst>
      <p:ext uri="{BB962C8B-B14F-4D97-AF65-F5344CB8AC3E}">
        <p14:creationId xmlns:p14="http://schemas.microsoft.com/office/powerpoint/2010/main" val="441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51" y="4296544"/>
            <a:ext cx="6964070" cy="47828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12157" y="4296545"/>
            <a:ext cx="4637315" cy="359175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128016" tIns="64008" rIns="128016" bIns="64008" rtlCol="0">
            <a:spAutoFit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Why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More flexible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Lower overheads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More efficient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Easier for the private sector to partner with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bg1"/>
                </a:solidFill>
              </a:rPr>
              <a:t>Greater industry ownership and direction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3754" y="2076451"/>
            <a:ext cx="10909510" cy="1508105"/>
          </a:xfrm>
          <a:prstGeom prst="rect">
            <a:avLst/>
          </a:prstGeom>
          <a:solidFill>
            <a:srgbClr val="FFEAAF"/>
          </a:solidFill>
        </p:spPr>
        <p:txBody>
          <a:bodyPr wrap="square" lIns="128016" tIns="64008" rIns="128016" bIns="64008" rtlCol="0">
            <a:spAutoFit/>
          </a:bodyPr>
          <a:lstStyle/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 smtClean="0"/>
              <a:t>R&amp;D </a:t>
            </a:r>
            <a:r>
              <a:rPr lang="en-AU" dirty="0"/>
              <a:t>to boost grain growing </a:t>
            </a:r>
            <a:r>
              <a:rPr lang="en-AU" dirty="0" smtClean="0"/>
              <a:t>productivity;</a:t>
            </a:r>
            <a:endParaRPr lang="en-AU" dirty="0"/>
          </a:p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/>
              <a:t>access </a:t>
            </a:r>
            <a:r>
              <a:rPr lang="en-AU" dirty="0" smtClean="0"/>
              <a:t>relevant </a:t>
            </a:r>
            <a:r>
              <a:rPr lang="en-AU" dirty="0"/>
              <a:t>global grain science and </a:t>
            </a:r>
            <a:r>
              <a:rPr lang="en-AU" dirty="0" smtClean="0"/>
              <a:t>technology; </a:t>
            </a:r>
            <a:endParaRPr lang="en-AU" dirty="0"/>
          </a:p>
          <a:p>
            <a:pPr marL="504000" indent="-400050">
              <a:spcAft>
                <a:spcPts val="840"/>
              </a:spcAft>
              <a:buFont typeface="Arial" panose="020B0604020202020204" pitchFamily="34" charset="0"/>
              <a:buChar char="•"/>
            </a:pPr>
            <a:r>
              <a:rPr lang="en-AU" dirty="0"/>
              <a:t>distribute knowledge and support innovation at the farm business </a:t>
            </a:r>
            <a:r>
              <a:rPr lang="en-AU" dirty="0" smtClean="0"/>
              <a:t>level</a:t>
            </a:r>
            <a:endParaRPr lang="en-AU" dirty="0"/>
          </a:p>
        </p:txBody>
      </p:sp>
      <p:sp>
        <p:nvSpPr>
          <p:cNvPr id="2" name="Rectangle 1"/>
          <p:cNvSpPr/>
          <p:nvPr/>
        </p:nvSpPr>
        <p:spPr>
          <a:xfrm>
            <a:off x="352128" y="364907"/>
            <a:ext cx="3683658" cy="907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1662673" y="364907"/>
            <a:ext cx="9879498" cy="1551194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algn="ctr"/>
            <a:r>
              <a:rPr lang="en-AU" sz="920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Grains</a:t>
            </a:r>
            <a:r>
              <a:rPr lang="en-AU" sz="92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West</a:t>
            </a:r>
            <a:r>
              <a:rPr lang="en-AU" sz="92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 </a:t>
            </a:r>
            <a:r>
              <a:rPr lang="en-AU" sz="4500" dirty="0">
                <a:latin typeface="Century Gothic" panose="020B0502020202020204" pitchFamily="34" charset="0"/>
              </a:rPr>
              <a:t>Ltd</a:t>
            </a:r>
            <a:endParaRPr lang="en-AU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277593">
            <a:off x="2751620" y="6198568"/>
            <a:ext cx="54537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600" dirty="0" smtClean="0"/>
              <a:t>Proposed</a:t>
            </a:r>
            <a:endParaRPr lang="en-AU" sz="9600" dirty="0"/>
          </a:p>
        </p:txBody>
      </p:sp>
    </p:spTree>
    <p:extLst>
      <p:ext uri="{BB962C8B-B14F-4D97-AF65-F5344CB8AC3E}">
        <p14:creationId xmlns:p14="http://schemas.microsoft.com/office/powerpoint/2010/main" val="400035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The innovation system would benefit from -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414" y="1834655"/>
            <a:ext cx="11793600" cy="705678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dirty="0" smtClean="0">
                <a:solidFill>
                  <a:schemeClr val="tx1"/>
                </a:solidFill>
              </a:rPr>
              <a:t>Balanced portfolio of investments over the short and long term</a:t>
            </a:r>
          </a:p>
          <a:p>
            <a:pPr>
              <a:spcAft>
                <a:spcPts val="600"/>
              </a:spcAft>
            </a:pPr>
            <a:r>
              <a:rPr lang="en-AU" dirty="0" smtClean="0">
                <a:solidFill>
                  <a:schemeClr val="tx1"/>
                </a:solidFill>
              </a:rPr>
              <a:t>Combination of Block Grants and Competitive Grants</a:t>
            </a:r>
          </a:p>
          <a:p>
            <a:pPr>
              <a:spcAft>
                <a:spcPts val="600"/>
              </a:spcAft>
            </a:pPr>
            <a:r>
              <a:rPr lang="en-AU" dirty="0" smtClean="0">
                <a:solidFill>
                  <a:schemeClr val="tx1"/>
                </a:solidFill>
              </a:rPr>
              <a:t>Take some risks in blue-sky and accept failures </a:t>
            </a:r>
            <a:r>
              <a:rPr lang="en-AU" b="0" dirty="0" smtClean="0">
                <a:solidFill>
                  <a:schemeClr val="tx1"/>
                </a:solidFill>
              </a:rPr>
              <a:t/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 - fail early or  pivot</a:t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 - blue sky doesn’t have to mean big $</a:t>
            </a:r>
          </a:p>
          <a:p>
            <a:pPr>
              <a:spcAft>
                <a:spcPts val="600"/>
              </a:spcAft>
            </a:pPr>
            <a:r>
              <a:rPr lang="en-AU" dirty="0" smtClean="0">
                <a:solidFill>
                  <a:schemeClr val="tx1"/>
                </a:solidFill>
              </a:rPr>
              <a:t>Embed researchers in industry </a:t>
            </a:r>
            <a:r>
              <a:rPr lang="en-AU" b="0" dirty="0" smtClean="0">
                <a:solidFill>
                  <a:schemeClr val="tx1"/>
                </a:solidFill>
              </a:rPr>
              <a:t>(real world exposure, mentoring)</a:t>
            </a:r>
          </a:p>
          <a:p>
            <a:pPr>
              <a:spcAft>
                <a:spcPts val="600"/>
              </a:spcAft>
            </a:pPr>
            <a:r>
              <a:rPr lang="en-AU" dirty="0" smtClean="0">
                <a:solidFill>
                  <a:schemeClr val="tx1"/>
                </a:solidFill>
              </a:rPr>
              <a:t>Groom successors</a:t>
            </a:r>
            <a:r>
              <a:rPr lang="en-AU" b="0" dirty="0" smtClean="0">
                <a:solidFill>
                  <a:schemeClr val="tx1"/>
                </a:solidFill>
              </a:rPr>
              <a:t/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- start early</a:t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- don’t over-protect junior staff</a:t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- takes time to become a really good innovator (15 year investment)</a:t>
            </a:r>
          </a:p>
          <a:p>
            <a:endParaRPr lang="en-AU" b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87" y="8077532"/>
            <a:ext cx="12999403" cy="102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257091" y="8391138"/>
            <a:ext cx="1346972" cy="366254"/>
          </a:xfrm>
          <a:prstGeom prst="rect">
            <a:avLst/>
          </a:prstGeom>
        </p:spPr>
        <p:txBody>
          <a:bodyPr wrap="none" lIns="127816" tIns="63917" rIns="127816" bIns="63917">
            <a:spAutoFit/>
          </a:bodyPr>
          <a:lstStyle/>
          <a:p>
            <a:pPr>
              <a:defRPr/>
            </a:pP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Consumers</a:t>
            </a:r>
          </a:p>
        </p:txBody>
      </p:sp>
      <p:sp>
        <p:nvSpPr>
          <p:cNvPr id="8" name="Rectangle 7"/>
          <p:cNvSpPr/>
          <p:nvPr/>
        </p:nvSpPr>
        <p:spPr>
          <a:xfrm>
            <a:off x="9242356" y="8391138"/>
            <a:ext cx="1829475" cy="366254"/>
          </a:xfrm>
          <a:prstGeom prst="rect">
            <a:avLst/>
          </a:prstGeom>
        </p:spPr>
        <p:txBody>
          <a:bodyPr wrap="none" lIns="127816" tIns="63917" rIns="127816" bIns="63917">
            <a:spAutoFit/>
          </a:bodyPr>
          <a:lstStyle/>
          <a:p>
            <a:pPr>
              <a:defRPr/>
            </a:pP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Food companies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4936" y="8299169"/>
            <a:ext cx="1324530" cy="603242"/>
          </a:xfrm>
          <a:prstGeom prst="rect">
            <a:avLst/>
          </a:prstGeom>
        </p:spPr>
        <p:txBody>
          <a:bodyPr wrap="none" lIns="127816" tIns="63917" rIns="127816" bIns="63917">
            <a:spAutoFit/>
          </a:bodyPr>
          <a:lstStyle/>
          <a:p>
            <a:pPr algn="ctr">
              <a:defRPr/>
            </a:pP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Primary </a:t>
            </a:r>
            <a:br>
              <a:rPr lang="en-AU" sz="1500" b="1" kern="0" dirty="0">
                <a:solidFill>
                  <a:prstClr val="white"/>
                </a:solidFill>
                <a:latin typeface="Delicious"/>
              </a:rPr>
            </a:b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processors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57991" y="8288197"/>
            <a:ext cx="1158459" cy="603242"/>
          </a:xfrm>
          <a:prstGeom prst="rect">
            <a:avLst/>
          </a:prstGeom>
        </p:spPr>
        <p:txBody>
          <a:bodyPr wrap="none" lIns="127816" tIns="63917" rIns="127816" bIns="63917">
            <a:spAutoFit/>
          </a:bodyPr>
          <a:lstStyle/>
          <a:p>
            <a:pPr algn="ctr">
              <a:defRPr/>
            </a:pP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Handlers/</a:t>
            </a:r>
            <a:br>
              <a:rPr lang="en-AU" sz="1500" b="1" kern="0" dirty="0">
                <a:solidFill>
                  <a:prstClr val="white"/>
                </a:solidFill>
                <a:latin typeface="Delicious"/>
              </a:rPr>
            </a:br>
            <a:r>
              <a:rPr lang="en-AU" sz="1500" b="1" kern="0" dirty="0">
                <a:solidFill>
                  <a:prstClr val="white"/>
                </a:solidFill>
                <a:latin typeface="Delicious"/>
              </a:rPr>
              <a:t>traders</a:t>
            </a:r>
          </a:p>
        </p:txBody>
      </p:sp>
    </p:spTree>
    <p:extLst>
      <p:ext uri="{BB962C8B-B14F-4D97-AF65-F5344CB8AC3E}">
        <p14:creationId xmlns:p14="http://schemas.microsoft.com/office/powerpoint/2010/main" val="14160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 descr="Hermitage Resrach Station.JPG"/>
          <p:cNvPicPr>
            <a:picLocks noChangeAspect="1"/>
          </p:cNvPicPr>
          <p:nvPr/>
        </p:nvPicPr>
        <p:blipFill>
          <a:blip r:embed="rId2" cstate="screen">
            <a:lum bright="10000"/>
          </a:blip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0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750" y="1877075"/>
            <a:ext cx="11793600" cy="756084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AU" sz="5600" dirty="0" smtClean="0">
                <a:solidFill>
                  <a:schemeClr val="tx1"/>
                </a:solidFill>
              </a:rPr>
              <a:t>WA Government’s </a:t>
            </a:r>
            <a:r>
              <a:rPr lang="en-AU" sz="5600" dirty="0">
                <a:solidFill>
                  <a:schemeClr val="tx1"/>
                </a:solidFill>
              </a:rPr>
              <a:t>growth agenda</a:t>
            </a:r>
          </a:p>
          <a:p>
            <a:pPr marL="0" indent="0">
              <a:buNone/>
              <a:defRPr/>
            </a:pPr>
            <a:endParaRPr lang="en-AU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endParaRPr lang="en-AU" dirty="0">
              <a:solidFill>
                <a:srgbClr val="C00000"/>
              </a:solidFill>
            </a:endParaRPr>
          </a:p>
          <a:p>
            <a:pPr marL="0" indent="0" algn="r">
              <a:buNone/>
              <a:defRPr/>
            </a:pPr>
            <a:endParaRPr lang="en-AU" sz="3400" b="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r">
              <a:buNone/>
              <a:defRPr/>
            </a:pPr>
            <a:endParaRPr lang="en-AU" sz="3400" b="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en-AU" sz="3400" b="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en-AU" sz="3400" b="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en-AU" sz="3400" b="0" dirty="0">
              <a:solidFill>
                <a:srgbClr val="007D57"/>
              </a:solidFill>
            </a:endParaRPr>
          </a:p>
          <a:p>
            <a:pPr marL="0" indent="0">
              <a:buNone/>
              <a:defRPr/>
            </a:pPr>
            <a:r>
              <a:rPr lang="en-AU" sz="3400" b="0" dirty="0">
                <a:solidFill>
                  <a:schemeClr val="tx1"/>
                </a:solidFill>
              </a:rPr>
              <a:t>Focus on supporting industries and businesses</a:t>
            </a:r>
            <a:br>
              <a:rPr lang="en-AU" sz="3400" b="0" dirty="0">
                <a:solidFill>
                  <a:schemeClr val="tx1"/>
                </a:solidFill>
              </a:rPr>
            </a:br>
            <a:r>
              <a:rPr lang="en-AU" sz="3400" b="0" dirty="0">
                <a:solidFill>
                  <a:schemeClr val="tx1"/>
                </a:solidFill>
              </a:rPr>
              <a:t>that are </a:t>
            </a:r>
            <a:r>
              <a:rPr lang="en-AU" sz="3400" b="0" u="sng" dirty="0">
                <a:solidFill>
                  <a:schemeClr val="tx1"/>
                </a:solidFill>
              </a:rPr>
              <a:t>capable and motivated to grow</a:t>
            </a:r>
            <a:r>
              <a:rPr lang="en-AU" sz="3400" b="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  <a:defRPr/>
            </a:pPr>
            <a:endParaRPr lang="en-AU" dirty="0" smtClean="0">
              <a:solidFill>
                <a:srgbClr val="C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0254" y="400141"/>
            <a:ext cx="6955973" cy="604867"/>
          </a:xfrm>
        </p:spPr>
        <p:txBody>
          <a:bodyPr>
            <a:noAutofit/>
          </a:bodyPr>
          <a:lstStyle/>
          <a:p>
            <a:r>
              <a:rPr lang="en-AU" dirty="0" smtClean="0"/>
              <a:t>Economic Development</a:t>
            </a:r>
            <a:endParaRPr lang="en-AU" dirty="0"/>
          </a:p>
        </p:txBody>
      </p:sp>
      <p:pic>
        <p:nvPicPr>
          <p:cNvPr id="5" name="Picture 4" descr="This diagram represents how DAFWA's Agrifood 2025+ strategy aligns with the Minister's four focus areas of growing markets, growing productivity, growing profitability and growing people. It features five interwined circles with Agrifood 2025+ in the middle circle and each of the four priority areas written in its own circle that are positioned around the Agrifood 2025+ circle. On either side of circles is written 'Boosting biosecurity' and 'Sustaining natural resources'.   " title="Agrifood 2025+ four focus areas diagram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67" y="3343911"/>
            <a:ext cx="5114166" cy="352469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AU" sz="2500" dirty="0"/>
              <a:t>Supporting your success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04856" y="4136760"/>
            <a:ext cx="4536504" cy="193899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algn="ctr"/>
            <a:r>
              <a:rPr lang="en-AU" sz="3900" b="1" dirty="0">
                <a:solidFill>
                  <a:srgbClr val="C00000"/>
                </a:solidFill>
              </a:rPr>
              <a:t>Double the value of the sector</a:t>
            </a:r>
            <a:br>
              <a:rPr lang="en-AU" sz="3900" b="1" dirty="0">
                <a:solidFill>
                  <a:srgbClr val="C00000"/>
                </a:solidFill>
              </a:rPr>
            </a:br>
            <a:r>
              <a:rPr lang="en-AU" sz="3900" b="1" dirty="0">
                <a:solidFill>
                  <a:srgbClr val="C00000"/>
                </a:solidFill>
              </a:rPr>
              <a:t> by 2025+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8912" y="4699789"/>
            <a:ext cx="2822714" cy="517065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496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83430" y="795503"/>
            <a:ext cx="7861986" cy="1335750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pPr algn="r">
              <a:defRPr/>
            </a:pPr>
            <a:r>
              <a:rPr lang="en-AU" sz="3900" b="1" dirty="0">
                <a:solidFill>
                  <a:schemeClr val="tx2"/>
                </a:solidFill>
              </a:rPr>
              <a:t>Our biggest and growing sector</a:t>
            </a:r>
          </a:p>
          <a:p>
            <a:pPr algn="r">
              <a:defRPr/>
            </a:pPr>
            <a:r>
              <a:rPr lang="en-AU" sz="3900" dirty="0">
                <a:solidFill>
                  <a:schemeClr val="tx2"/>
                </a:solidFill>
              </a:rPr>
              <a:t>- </a:t>
            </a:r>
            <a:r>
              <a:rPr lang="en-AU" sz="3900" dirty="0" smtClean="0">
                <a:solidFill>
                  <a:schemeClr val="tx2"/>
                </a:solidFill>
              </a:rPr>
              <a:t>an innovation success </a:t>
            </a:r>
            <a:r>
              <a:rPr lang="en-AU" sz="3900" dirty="0">
                <a:solidFill>
                  <a:schemeClr val="tx2"/>
                </a:solidFill>
              </a:rPr>
              <a:t>story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34331" y="1381138"/>
            <a:ext cx="10911085" cy="6892196"/>
            <a:chOff x="738808" y="986527"/>
            <a:chExt cx="7289576" cy="49229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808" y="1484784"/>
              <a:ext cx="7289576" cy="4424740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7740352" y="1772816"/>
              <a:ext cx="144016" cy="1008112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452320" y="1800035"/>
              <a:ext cx="283177" cy="1484949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86216" y="986527"/>
              <a:ext cx="501418" cy="340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>
                  <a:latin typeface="Calibri" panose="020F0502020204030204" pitchFamily="34" charset="0"/>
                </a:rPr>
                <a:t>‘000</a:t>
              </a:r>
              <a:endParaRPr lang="en-AU" dirty="0">
                <a:latin typeface="Calibri" panose="020F0502020204030204" pitchFamily="34" charset="0"/>
              </a:endParaRPr>
            </a:p>
          </p:txBody>
        </p:sp>
      </p:grpSp>
      <p:pic>
        <p:nvPicPr>
          <p:cNvPr id="12" name="Content Placeholder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61" t="22028"/>
          <a:stretch/>
        </p:blipFill>
        <p:spPr>
          <a:xfrm>
            <a:off x="3629889" y="2520050"/>
            <a:ext cx="5719970" cy="47880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4952" y="8429804"/>
            <a:ext cx="8012258" cy="6524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lIns="128016" tIns="64008" rIns="128016" bIns="64008" rtlCol="0">
            <a:spAutoFit/>
          </a:bodyPr>
          <a:lstStyle/>
          <a:p>
            <a:r>
              <a:rPr lang="en-AU" sz="3400" dirty="0">
                <a:solidFill>
                  <a:schemeClr val="bg1"/>
                </a:solidFill>
              </a:rPr>
              <a:t>Against the backdrop of a drying climate</a:t>
            </a:r>
          </a:p>
        </p:txBody>
      </p:sp>
    </p:spTree>
    <p:extLst>
      <p:ext uri="{BB962C8B-B14F-4D97-AF65-F5344CB8AC3E}">
        <p14:creationId xmlns:p14="http://schemas.microsoft.com/office/powerpoint/2010/main" val="30387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2632"/>
            <a:ext cx="12769940" cy="815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11038116" y="8328984"/>
            <a:ext cx="1383739" cy="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308101" y="8342926"/>
            <a:ext cx="2217846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787821" y="8328984"/>
            <a:ext cx="2520280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166730" y="8328984"/>
            <a:ext cx="1108923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441865" y="7662842"/>
            <a:ext cx="1596251" cy="1052596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r>
              <a:rPr lang="en-AU" sz="2000" dirty="0"/>
              <a:t>GVAP up 80%</a:t>
            </a:r>
          </a:p>
          <a:p>
            <a:r>
              <a:rPr lang="en-AU" sz="2000" dirty="0"/>
              <a:t>in 15 years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75653" y="7661109"/>
            <a:ext cx="1791828" cy="1360372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r>
              <a:rPr lang="en-AU" sz="2000" dirty="0"/>
              <a:t>GVAP up 66%</a:t>
            </a:r>
          </a:p>
          <a:p>
            <a:r>
              <a:rPr lang="en-AU" sz="2000" dirty="0"/>
              <a:t>in 15 years</a:t>
            </a:r>
          </a:p>
          <a:p>
            <a:endParaRPr lang="en-AU" sz="2000" dirty="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7509723" y="3691677"/>
            <a:ext cx="5141371" cy="2570686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955068" y="6262363"/>
            <a:ext cx="6353033" cy="1360951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803014139"/>
              </p:ext>
            </p:extLst>
          </p:nvPr>
        </p:nvGraphicFramePr>
        <p:xfrm>
          <a:off x="2856578" y="2683565"/>
          <a:ext cx="7056784" cy="3931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321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4576" y="400141"/>
            <a:ext cx="7661651" cy="604867"/>
          </a:xfrm>
        </p:spPr>
        <p:txBody>
          <a:bodyPr>
            <a:noAutofit/>
          </a:bodyPr>
          <a:lstStyle/>
          <a:p>
            <a:r>
              <a:rPr lang="en-AU" dirty="0" smtClean="0"/>
              <a:t>What R&amp;D Funders Want</a:t>
            </a:r>
            <a:endParaRPr lang="en-AU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12168" y="1272208"/>
            <a:ext cx="11793600" cy="6552728"/>
          </a:xfrm>
          <a:prstGeom prst="rect">
            <a:avLst/>
          </a:prstGeom>
        </p:spPr>
        <p:txBody>
          <a:bodyPr vert="horz" lIns="0" tIns="64008" rIns="0" bIns="64008" rtlCol="0">
            <a:normAutofit fontScale="85000" lnSpcReduction="20000"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i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40"/>
              </a:spcAft>
              <a:buNone/>
              <a:defRPr/>
            </a:pPr>
            <a:endParaRPr lang="en-AU" dirty="0" smtClean="0">
              <a:solidFill>
                <a:srgbClr val="C00000"/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r>
              <a:rPr lang="en-AU" sz="3700" b="1" dirty="0" smtClean="0">
                <a:solidFill>
                  <a:srgbClr val="C00000"/>
                </a:solidFill>
              </a:rPr>
              <a:t>Governments</a:t>
            </a:r>
            <a:endParaRPr lang="en-AU" sz="2800" b="1" dirty="0"/>
          </a:p>
          <a:p>
            <a:pPr lvl="1">
              <a:spcAft>
                <a:spcPts val="840"/>
              </a:spcAft>
              <a:defRPr/>
            </a:pPr>
            <a:r>
              <a:rPr lang="en-AU" sz="2800" b="1" dirty="0" smtClean="0"/>
              <a:t>Economic Growth</a:t>
            </a:r>
          </a:p>
          <a:p>
            <a:pPr marL="176213" lvl="1" indent="0">
              <a:spcAft>
                <a:spcPts val="840"/>
              </a:spcAft>
              <a:buNone/>
              <a:defRPr/>
            </a:pPr>
            <a:r>
              <a:rPr lang="en-AU" sz="2800" b="1" dirty="0" smtClean="0">
                <a:solidFill>
                  <a:schemeClr val="accent5">
                    <a:lumMod val="75000"/>
                  </a:schemeClr>
                </a:solidFill>
              </a:rPr>
              <a:t>  - productivity, jobs, export income, value adding, wealth creation</a:t>
            </a:r>
            <a:endParaRPr lang="en-A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endParaRPr lang="en-AU" sz="3700" b="1" dirty="0" smtClean="0">
              <a:solidFill>
                <a:srgbClr val="C00000"/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r>
              <a:rPr lang="en-AU" sz="3700" b="1" dirty="0" smtClean="0">
                <a:solidFill>
                  <a:srgbClr val="C00000"/>
                </a:solidFill>
              </a:rPr>
              <a:t>Industry</a:t>
            </a:r>
          </a:p>
          <a:p>
            <a:pPr lvl="1">
              <a:spcAft>
                <a:spcPts val="840"/>
              </a:spcAft>
              <a:defRPr/>
            </a:pPr>
            <a:r>
              <a:rPr lang="en-AU" sz="2800" b="1" dirty="0" smtClean="0"/>
              <a:t>Increased returns to levy payers</a:t>
            </a:r>
          </a:p>
          <a:p>
            <a:pPr marL="176213" lvl="1" indent="0">
              <a:spcAft>
                <a:spcPts val="840"/>
              </a:spcAft>
              <a:buNone/>
              <a:defRPr/>
            </a:pPr>
            <a:r>
              <a:rPr lang="en-AU" sz="2800" b="1" dirty="0"/>
              <a:t> </a:t>
            </a:r>
            <a:r>
              <a:rPr lang="en-AU" sz="2800" b="1" dirty="0" smtClean="0"/>
              <a:t> </a:t>
            </a:r>
            <a:r>
              <a:rPr lang="en-AU" sz="2800" b="1" dirty="0" smtClean="0">
                <a:solidFill>
                  <a:schemeClr val="accent5">
                    <a:lumMod val="75000"/>
                  </a:schemeClr>
                </a:solidFill>
              </a:rPr>
              <a:t>- business profitability, reduced business risk, increased asset value</a:t>
            </a:r>
          </a:p>
          <a:p>
            <a:pPr lvl="1">
              <a:spcAft>
                <a:spcPts val="840"/>
              </a:spcAft>
              <a:defRPr/>
            </a:pPr>
            <a:endParaRPr lang="en-A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r>
              <a:rPr lang="en-AU" sz="3700" b="1" dirty="0">
                <a:solidFill>
                  <a:srgbClr val="C00000"/>
                </a:solidFill>
              </a:rPr>
              <a:t>Private </a:t>
            </a:r>
            <a:r>
              <a:rPr lang="en-AU" sz="3700" b="1" dirty="0" smtClean="0">
                <a:solidFill>
                  <a:srgbClr val="C00000"/>
                </a:solidFill>
              </a:rPr>
              <a:t>Sector</a:t>
            </a:r>
          </a:p>
          <a:p>
            <a:pPr lvl="1">
              <a:spcAft>
                <a:spcPts val="840"/>
              </a:spcAft>
              <a:defRPr/>
            </a:pPr>
            <a:r>
              <a:rPr lang="en-AU" sz="2800" b="1" dirty="0" smtClean="0"/>
              <a:t>Return to Shareholders / Members</a:t>
            </a:r>
          </a:p>
          <a:p>
            <a:pPr marL="176213" lvl="1" indent="0">
              <a:spcAft>
                <a:spcPts val="840"/>
              </a:spcAft>
              <a:buNone/>
              <a:defRPr/>
            </a:pPr>
            <a:r>
              <a:rPr lang="en-AU" sz="2800" b="1" dirty="0" smtClean="0">
                <a:solidFill>
                  <a:schemeClr val="accent5">
                    <a:lumMod val="75000"/>
                  </a:schemeClr>
                </a:solidFill>
              </a:rPr>
              <a:t>  - products and services, market size, profitable clients</a:t>
            </a:r>
            <a:endParaRPr lang="en-A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endParaRPr lang="en-AU" sz="3700" b="1" dirty="0">
              <a:solidFill>
                <a:srgbClr val="C00000"/>
              </a:solidFill>
            </a:endParaRPr>
          </a:p>
          <a:p>
            <a:pPr lvl="1">
              <a:spcAft>
                <a:spcPts val="840"/>
              </a:spcAft>
              <a:defRPr/>
            </a:pPr>
            <a:endParaRPr lang="en-A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 defTabSz="1278158">
              <a:spcAft>
                <a:spcPts val="1680"/>
              </a:spcAft>
              <a:buNone/>
              <a:defRPr/>
            </a:pPr>
            <a:endParaRPr lang="en-AU" sz="37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160" y="8176265"/>
            <a:ext cx="4126451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sz="3200" dirty="0" smtClean="0">
                <a:solidFill>
                  <a:schemeClr val="bg1"/>
                </a:solidFill>
              </a:rPr>
              <a:t>All want it sustainable</a:t>
            </a:r>
            <a:endParaRPr lang="en-A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7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do Researchers want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144" y="1992288"/>
            <a:ext cx="11793600" cy="2662136"/>
          </a:xfrm>
        </p:spPr>
        <p:txBody>
          <a:bodyPr/>
          <a:lstStyle/>
          <a:p>
            <a:r>
              <a:rPr lang="en-AU" b="0" dirty="0" smtClean="0">
                <a:solidFill>
                  <a:schemeClr val="tx1"/>
                </a:solidFill>
              </a:rPr>
              <a:t>Employment and career pathways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Worthwhile &amp; exciting projects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Opportunities for networking and knowledge expansion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Straightforward and efficient administration transactions</a:t>
            </a:r>
            <a:br>
              <a:rPr lang="en-AU" b="0" dirty="0" smtClean="0">
                <a:solidFill>
                  <a:schemeClr val="tx1"/>
                </a:solidFill>
              </a:rPr>
            </a:br>
            <a:r>
              <a:rPr lang="en-AU" b="0" dirty="0" smtClean="0">
                <a:solidFill>
                  <a:schemeClr val="tx1"/>
                </a:solidFill>
              </a:rPr>
              <a:t>(funders and own organisation)</a:t>
            </a:r>
          </a:p>
          <a:p>
            <a:endParaRPr lang="en-AU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Laborat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86166">
            <a:off x="697126" y="5688770"/>
            <a:ext cx="3615338" cy="2405061"/>
          </a:xfrm>
          <a:prstGeom prst="rect">
            <a:avLst/>
          </a:prstGeom>
          <a:ln w="63500" cmpd="sng">
            <a:solidFill>
              <a:schemeClr val="bg1"/>
            </a:solidFill>
            <a:miter lim="800000"/>
          </a:ln>
          <a:effectLst>
            <a:outerShdw blurRad="304800" dist="304800" dir="3000000" algn="ctr" rotWithShape="0">
              <a:srgbClr val="000000">
                <a:alpha val="16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024" y="6456784"/>
            <a:ext cx="3676944" cy="2452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22557">
            <a:off x="4667748" y="4898769"/>
            <a:ext cx="3544351" cy="269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7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Timeframes in Ag Innovation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387" y="1560240"/>
            <a:ext cx="11793600" cy="7056784"/>
          </a:xfrm>
        </p:spPr>
        <p:txBody>
          <a:bodyPr/>
          <a:lstStyle/>
          <a:p>
            <a:pPr marL="0" indent="0">
              <a:buNone/>
            </a:pPr>
            <a:r>
              <a:rPr lang="en-AU" sz="3600" dirty="0" smtClean="0">
                <a:solidFill>
                  <a:schemeClr val="tx1"/>
                </a:solidFill>
              </a:rPr>
              <a:t>From Discovery to Commercial Success</a:t>
            </a:r>
          </a:p>
          <a:p>
            <a:pPr marL="0" indent="0">
              <a:buNone/>
            </a:pPr>
            <a:endParaRPr lang="en-AU" dirty="0" smtClean="0">
              <a:solidFill>
                <a:srgbClr val="C00000"/>
              </a:solidFill>
            </a:endParaRPr>
          </a:p>
          <a:p>
            <a:endParaRPr lang="en-AU" dirty="0"/>
          </a:p>
          <a:p>
            <a:r>
              <a:rPr lang="en-AU" b="0" dirty="0">
                <a:solidFill>
                  <a:schemeClr val="tx1"/>
                </a:solidFill>
              </a:rPr>
              <a:t>Rhizobium inoculants (1896, Germany</a:t>
            </a:r>
            <a:r>
              <a:rPr lang="en-AU" b="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Hybrid corn (1933, USA)</a:t>
            </a:r>
          </a:p>
          <a:p>
            <a:r>
              <a:rPr lang="en-AU" b="0" dirty="0">
                <a:solidFill>
                  <a:schemeClr val="tx1"/>
                </a:solidFill>
              </a:rPr>
              <a:t>Australian Sweet Lupin (1959, WA</a:t>
            </a:r>
            <a:r>
              <a:rPr lang="en-AU" b="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AU" b="0" dirty="0" smtClean="0">
                <a:solidFill>
                  <a:schemeClr val="tx1"/>
                </a:solidFill>
              </a:rPr>
              <a:t>RR GM soybean (1980, USA)</a:t>
            </a:r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Understanding &amp; responsibilities for funders and researchers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8151" y="2352328"/>
            <a:ext cx="8206221" cy="6524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lIns="128016" tIns="64008" rIns="128016" bIns="64008" rtlCol="0">
            <a:spAutoFit/>
          </a:bodyPr>
          <a:lstStyle/>
          <a:p>
            <a:r>
              <a:rPr lang="en-AU" sz="3400" dirty="0">
                <a:solidFill>
                  <a:schemeClr val="bg1"/>
                </a:solidFill>
              </a:rPr>
              <a:t>On average a 24 year cycle in agriculture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5640" y="9061709"/>
            <a:ext cx="5001011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r>
              <a:rPr lang="en-AU" sz="2000" dirty="0"/>
              <a:t>Alston, </a:t>
            </a:r>
            <a:r>
              <a:rPr lang="en-AU" sz="2000" dirty="0" err="1"/>
              <a:t>Pardey</a:t>
            </a:r>
            <a:r>
              <a:rPr lang="en-AU" sz="2000" dirty="0"/>
              <a:t> and </a:t>
            </a:r>
            <a:r>
              <a:rPr lang="en-AU" sz="2000" dirty="0" err="1"/>
              <a:t>Ruttan</a:t>
            </a:r>
            <a:r>
              <a:rPr lang="en-AU" sz="2000" dirty="0"/>
              <a:t> (2008)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56184" y="732088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792288" y="7320880"/>
            <a:ext cx="1122332" cy="18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016145" y="7339260"/>
            <a:ext cx="64835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808512" y="7339260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553362" y="760891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472808" y="760891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724836" y="7882470"/>
            <a:ext cx="1896913" cy="23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808512" y="7104856"/>
            <a:ext cx="1944216" cy="2344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808512" y="7339260"/>
            <a:ext cx="1512168" cy="269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808512" y="7339260"/>
            <a:ext cx="936104" cy="1133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6472809" y="7624295"/>
            <a:ext cx="252027" cy="2746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744616" y="8473008"/>
            <a:ext cx="44644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910376" y="7099595"/>
            <a:ext cx="0" cy="1373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6400800" y="7592035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040760" y="7104856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9324517" y="8320712"/>
            <a:ext cx="2157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tx2"/>
                </a:solidFill>
              </a:rPr>
              <a:t>management process</a:t>
            </a:r>
            <a:endParaRPr lang="en-AU" sz="1600" dirty="0">
              <a:solidFill>
                <a:schemeClr val="tx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54067" y="7447747"/>
            <a:ext cx="1322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tx2"/>
                </a:solidFill>
              </a:rPr>
              <a:t>decision tool</a:t>
            </a:r>
            <a:endParaRPr lang="en-AU" sz="1600" dirty="0">
              <a:solidFill>
                <a:schemeClr val="tx2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47515" y="6956191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tx2"/>
                </a:solidFill>
              </a:rPr>
              <a:t>new product </a:t>
            </a:r>
            <a:endParaRPr lang="en-AU" sz="1600" dirty="0">
              <a:solidFill>
                <a:schemeClr val="tx2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621749" y="7736857"/>
            <a:ext cx="99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tx2"/>
                </a:solidFill>
              </a:rPr>
              <a:t>new skill</a:t>
            </a:r>
            <a:endParaRPr lang="en-AU" sz="1600" dirty="0">
              <a:solidFill>
                <a:schemeClr val="tx2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9539402" y="7914865"/>
            <a:ext cx="247802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938982" y="7169983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tx2"/>
                </a:solidFill>
              </a:rPr>
              <a:t>fail </a:t>
            </a:r>
            <a:endParaRPr lang="en-AU" sz="1600" dirty="0">
              <a:solidFill>
                <a:schemeClr val="tx2"/>
              </a:solidFill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3016145" y="6744816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016145" y="6744816"/>
            <a:ext cx="770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10721280" y="6744816"/>
            <a:ext cx="0" cy="11494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73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DAFWA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Title Slides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0000FF"/>
      </a:hlink>
      <a:folHlink>
        <a:srgbClr val="800080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square">
        <a:spAutoFit/>
      </a:bodyPr>
      <a:lstStyle>
        <a:defPPr>
          <a:defRPr sz="1400" b="1" i="0" u="none" strike="noStrike" kern="1200" baseline="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spDef>
  </a:objectDefaults>
  <a:extraClrSchemeLst/>
</a:theme>
</file>

<file path=ppt/theme/theme11.xml><?xml version="1.0" encoding="utf-8"?>
<a:theme xmlns:a="http://schemas.openxmlformats.org/drawingml/2006/main" name="Internal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AFWA Leaf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AFWA Green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itle Slides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0000FF"/>
      </a:hlink>
      <a:folHlink>
        <a:srgbClr val="800080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square">
        <a:spAutoFit/>
      </a:bodyPr>
      <a:lstStyle>
        <a:defPPr>
          <a:defRPr sz="1400" b="1" i="0" u="none" strike="noStrike" kern="1200" baseline="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Blank Slides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0000FF"/>
      </a:hlink>
      <a:folHlink>
        <a:srgbClr val="800080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square">
        <a:spAutoFit/>
      </a:bodyPr>
      <a:lstStyle>
        <a:defPPr>
          <a:defRPr sz="1400" b="1" i="0" u="none" strike="noStrike" kern="1200" baseline="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spDef>
  </a:objectDefaults>
  <a:extraClrSchemeLst/>
</a:theme>
</file>

<file path=ppt/theme/theme6.xml><?xml version="1.0" encoding="utf-8"?>
<a:theme xmlns:a="http://schemas.openxmlformats.org/drawingml/2006/main" name="2_DAFWA Leaf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DAFWA Leaf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DAFWA Leaf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A2AD00"/>
      </a:hlink>
      <a:folHlink>
        <a:srgbClr val="00B9E4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Title Slides">
  <a:themeElements>
    <a:clrScheme name="DAFWA">
      <a:dk1>
        <a:sysClr val="windowText" lastClr="000000"/>
      </a:dk1>
      <a:lt1>
        <a:sysClr val="window" lastClr="FFFFFF"/>
      </a:lt1>
      <a:dk2>
        <a:srgbClr val="007D57"/>
      </a:dk2>
      <a:lt2>
        <a:srgbClr val="EEECE1"/>
      </a:lt2>
      <a:accent1>
        <a:srgbClr val="007D57"/>
      </a:accent1>
      <a:accent2>
        <a:srgbClr val="FDC82F"/>
      </a:accent2>
      <a:accent3>
        <a:srgbClr val="C75B12"/>
      </a:accent3>
      <a:accent4>
        <a:srgbClr val="A2AD00"/>
      </a:accent4>
      <a:accent5>
        <a:srgbClr val="00B9E4"/>
      </a:accent5>
      <a:accent6>
        <a:srgbClr val="003C69"/>
      </a:accent6>
      <a:hlink>
        <a:srgbClr val="0000FF"/>
      </a:hlink>
      <a:folHlink>
        <a:srgbClr val="800080"/>
      </a:folHlink>
    </a:clrScheme>
    <a:fontScheme name="DAFW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square">
        <a:spAutoFit/>
      </a:bodyPr>
      <a:lstStyle>
        <a:defPPr>
          <a:defRPr sz="1400" b="1" i="0" u="none" strike="noStrike" kern="1200" baseline="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10245</TotalTime>
  <Words>1221</Words>
  <Application>Microsoft Office PowerPoint</Application>
  <PresentationFormat>A3 Paper (297x420 mm)</PresentationFormat>
  <Paragraphs>337</Paragraphs>
  <Slides>24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24</vt:i4>
      </vt:variant>
    </vt:vector>
  </HeadingPairs>
  <TitlesOfParts>
    <vt:vector size="43" baseType="lpstr">
      <vt:lpstr>ＭＳ Ｐゴシック</vt:lpstr>
      <vt:lpstr>ＭＳ Ｐゴシック</vt:lpstr>
      <vt:lpstr>Arial</vt:lpstr>
      <vt:lpstr>Arial Narrow</vt:lpstr>
      <vt:lpstr>Calibri</vt:lpstr>
      <vt:lpstr>Century Gothic</vt:lpstr>
      <vt:lpstr>Delicious</vt:lpstr>
      <vt:lpstr>Wingdings</vt:lpstr>
      <vt:lpstr>DAFWA</vt:lpstr>
      <vt:lpstr>DAFWA Leaf</vt:lpstr>
      <vt:lpstr>DAFWA Green</vt:lpstr>
      <vt:lpstr>Title Slides</vt:lpstr>
      <vt:lpstr>Blank Slides</vt:lpstr>
      <vt:lpstr>2_DAFWA Leaf</vt:lpstr>
      <vt:lpstr>1_DAFWA Leaf</vt:lpstr>
      <vt:lpstr>3_DAFWA Leaf</vt:lpstr>
      <vt:lpstr>1_Title Slides</vt:lpstr>
      <vt:lpstr>2_Title Slides</vt:lpstr>
      <vt:lpstr>Internal 2</vt:lpstr>
      <vt:lpstr>R&amp;D to drive innovation and industry growth - issues for funders and researchers </vt:lpstr>
      <vt:lpstr>Grains Industry</vt:lpstr>
      <vt:lpstr>PowerPoint Presentation</vt:lpstr>
      <vt:lpstr>Economic Development</vt:lpstr>
      <vt:lpstr>PowerPoint Presentation</vt:lpstr>
      <vt:lpstr>PowerPoint Presentation</vt:lpstr>
      <vt:lpstr>What R&amp;D Funders Want</vt:lpstr>
      <vt:lpstr>What do Researchers want</vt:lpstr>
      <vt:lpstr>Timeframes in Ag Innovation</vt:lpstr>
      <vt:lpstr>National Grains Industry RD&amp;E Strategy</vt:lpstr>
      <vt:lpstr>Representation</vt:lpstr>
      <vt:lpstr>Stakeholders Survey 2009</vt:lpstr>
      <vt:lpstr>Stakeholders Survey 2009</vt:lpstr>
      <vt:lpstr>PowerPoint Presentation</vt:lpstr>
      <vt:lpstr>The RD&amp;E environment</vt:lpstr>
      <vt:lpstr>Increased private sector involvrment</vt:lpstr>
      <vt:lpstr>Pillars of the National Grains RD&amp;E Strategy</vt:lpstr>
      <vt:lpstr>PowerPoint Presentation</vt:lpstr>
      <vt:lpstr>Powered by GRDC partnership investment</vt:lpstr>
      <vt:lpstr>Other GRDC Investments     eg. </vt:lpstr>
      <vt:lpstr>The Road to 2025</vt:lpstr>
      <vt:lpstr>PowerPoint Presentation</vt:lpstr>
      <vt:lpstr>PowerPoint Presentation</vt:lpstr>
      <vt:lpstr>The innovation system would benefit from -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Tucker</dc:creator>
  <cp:lastModifiedBy>Doug Wiles</cp:lastModifiedBy>
  <cp:revision>1111</cp:revision>
  <cp:lastPrinted>2015-04-22T23:59:40Z</cp:lastPrinted>
  <dcterms:created xsi:type="dcterms:W3CDTF">2013-03-05T00:51:54Z</dcterms:created>
  <dcterms:modified xsi:type="dcterms:W3CDTF">2015-10-07T02:27:15Z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A527775</vt:lpwstr>
  </property>
  <property fmtid="{D5CDD505-2E9C-101B-9397-08002B2CF9AE}" pid="4" name="Objective-Title">
    <vt:lpwstr>2015-16 Operational Plan template ppt A3_23 Jan 2015 _FINAL</vt:lpwstr>
  </property>
  <property fmtid="{D5CDD505-2E9C-101B-9397-08002B2CF9AE}" pid="5" name="Objective-Comment">
    <vt:lpwstr/>
  </property>
  <property fmtid="{D5CDD505-2E9C-101B-9397-08002B2CF9AE}" pid="6" name="Objective-CreationStamp">
    <vt:filetime>2014-11-27T07:15:49Z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2015-01-23T04:19:15Z</vt:filetime>
  </property>
  <property fmtid="{D5CDD505-2E9C-101B-9397-08002B2CF9AE}" pid="10" name="Objective-ModificationStamp">
    <vt:filetime>2015-01-23T04:20:15Z</vt:filetime>
  </property>
  <property fmtid="{D5CDD505-2E9C-101B-9397-08002B2CF9AE}" pid="11" name="Objective-Owner">
    <vt:lpwstr>NEVILL Samuel</vt:lpwstr>
  </property>
  <property fmtid="{D5CDD505-2E9C-101B-9397-08002B2CF9AE}" pid="12" name="Objective-Path">
    <vt:lpwstr>Objective Global Folder:01. DAFWA:Director Generals Office:Strategy and Governance (Kaye Mazzoleni):Planning and Policy Coordination (Richard Payne):Planning Framework and Development:2014-2015:Strategy and Governance - DAFWA Operation Planning - Guidelin</vt:lpwstr>
  </property>
  <property fmtid="{D5CDD505-2E9C-101B-9397-08002B2CF9AE}" pid="13" name="Objective-Parent">
    <vt:lpwstr>Strategy and Governance - DAFWA Operation Planning - Guidelines</vt:lpwstr>
  </property>
  <property fmtid="{D5CDD505-2E9C-101B-9397-08002B2CF9AE}" pid="14" name="Objective-State">
    <vt:lpwstr>Published</vt:lpwstr>
  </property>
  <property fmtid="{D5CDD505-2E9C-101B-9397-08002B2CF9AE}" pid="15" name="Objective-Version">
    <vt:lpwstr>2.0</vt:lpwstr>
  </property>
  <property fmtid="{D5CDD505-2E9C-101B-9397-08002B2CF9AE}" pid="16" name="Objective-VersionNumber">
    <vt:r8>21</vt:r8>
  </property>
  <property fmtid="{D5CDD505-2E9C-101B-9397-08002B2CF9AE}" pid="17" name="Objective-VersionComment">
    <vt:lpwstr/>
  </property>
  <property fmtid="{D5CDD505-2E9C-101B-9397-08002B2CF9AE}" pid="18" name="Objective-FileNumber">
    <vt:lpwstr>147649</vt:lpwstr>
  </property>
  <property fmtid="{D5CDD505-2E9C-101B-9397-08002B2CF9AE}" pid="19" name="Objective-Classification">
    <vt:lpwstr>[Inherited - Internal Information]</vt:lpwstr>
  </property>
  <property fmtid="{D5CDD505-2E9C-101B-9397-08002B2CF9AE}" pid="20" name="Objective-Caveats">
    <vt:lpwstr/>
  </property>
  <property fmtid="{D5CDD505-2E9C-101B-9397-08002B2CF9AE}" pid="21" name="Objective-Date Written [system]">
    <vt:lpwstr/>
  </property>
  <property fmtid="{D5CDD505-2E9C-101B-9397-08002B2CF9AE}" pid="22" name="Objective-Author (if other than you) [system]">
    <vt:lpwstr/>
  </property>
  <property fmtid="{D5CDD505-2E9C-101B-9397-08002B2CF9AE}" pid="23" name="Objective-Organisation [system]">
    <vt:lpwstr/>
  </property>
  <property fmtid="{D5CDD505-2E9C-101B-9397-08002B2CF9AE}" pid="24" name="Objective-Abstract or description [system]">
    <vt:lpwstr/>
  </property>
  <property fmtid="{D5CDD505-2E9C-101B-9397-08002B2CF9AE}" pid="25" name="Objective-Allow Intranet Search [system]">
    <vt:bool>false</vt:bool>
  </property>
  <property fmtid="{D5CDD505-2E9C-101B-9397-08002B2CF9AE}" pid="26" name="Objective-Abstract / descriptors [system]">
    <vt:lpwstr/>
  </property>
</Properties>
</file>