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5" r:id="rId1"/>
  </p:sldMasterIdLst>
  <p:notesMasterIdLst>
    <p:notesMasterId r:id="rId29"/>
  </p:notesMasterIdLst>
  <p:sldIdLst>
    <p:sldId id="256" r:id="rId2"/>
    <p:sldId id="360" r:id="rId3"/>
    <p:sldId id="362" r:id="rId4"/>
    <p:sldId id="363" r:id="rId5"/>
    <p:sldId id="338" r:id="rId6"/>
    <p:sldId id="279" r:id="rId7"/>
    <p:sldId id="280" r:id="rId8"/>
    <p:sldId id="287" r:id="rId9"/>
    <p:sldId id="286" r:id="rId10"/>
    <p:sldId id="341" r:id="rId11"/>
    <p:sldId id="339" r:id="rId12"/>
    <p:sldId id="288" r:id="rId13"/>
    <p:sldId id="289" r:id="rId14"/>
    <p:sldId id="316" r:id="rId15"/>
    <p:sldId id="340" r:id="rId16"/>
    <p:sldId id="291" r:id="rId17"/>
    <p:sldId id="326" r:id="rId18"/>
    <p:sldId id="350" r:id="rId19"/>
    <p:sldId id="358" r:id="rId20"/>
    <p:sldId id="347" r:id="rId21"/>
    <p:sldId id="345" r:id="rId22"/>
    <p:sldId id="346" r:id="rId23"/>
    <p:sldId id="351" r:id="rId24"/>
    <p:sldId id="352" r:id="rId25"/>
    <p:sldId id="354" r:id="rId26"/>
    <p:sldId id="349" r:id="rId27"/>
    <p:sldId id="361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0000"/>
    <a:srgbClr val="FFC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5" autoAdjust="0"/>
    <p:restoredTop sz="94660"/>
  </p:normalViewPr>
  <p:slideViewPr>
    <p:cSldViewPr>
      <p:cViewPr>
        <p:scale>
          <a:sx n="120" d="100"/>
          <a:sy n="120" d="100"/>
        </p:scale>
        <p:origin x="-738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00021600\Documents\Papers\Completed\Journal\J124%202010%20FPJ%20If%20I%20were%20Minister%20for%20Ag\Figure%201%20Mullen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AU"/>
              <a:t>Value of Productivity Growth in WA Agriculture</a:t>
            </a:r>
          </a:p>
        </c:rich>
      </c:tx>
      <c:layout>
        <c:manualLayout>
          <c:xMode val="edge"/>
          <c:yMode val="edge"/>
          <c:x val="0.31334022750775592"/>
          <c:y val="2.033898305084745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8.2730093071354704E-2"/>
          <c:y val="0.12542372881355932"/>
          <c:w val="0.90692864529472594"/>
          <c:h val="0.80508474576271183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[1]australia!$U$40:$U$87</c:f>
              <c:numCache>
                <c:formatCode>General</c:formatCode>
                <c:ptCount val="48"/>
                <c:pt idx="0">
                  <c:v>1953</c:v>
                </c:pt>
                <c:pt idx="1">
                  <c:v>1954</c:v>
                </c:pt>
                <c:pt idx="2">
                  <c:v>1955</c:v>
                </c:pt>
                <c:pt idx="3">
                  <c:v>1956</c:v>
                </c:pt>
                <c:pt idx="4">
                  <c:v>1957</c:v>
                </c:pt>
                <c:pt idx="5">
                  <c:v>1958</c:v>
                </c:pt>
                <c:pt idx="6">
                  <c:v>1959</c:v>
                </c:pt>
                <c:pt idx="7">
                  <c:v>1960</c:v>
                </c:pt>
                <c:pt idx="8">
                  <c:v>1961</c:v>
                </c:pt>
                <c:pt idx="9">
                  <c:v>1962</c:v>
                </c:pt>
                <c:pt idx="10">
                  <c:v>1963</c:v>
                </c:pt>
                <c:pt idx="11">
                  <c:v>1964</c:v>
                </c:pt>
                <c:pt idx="12">
                  <c:v>1965</c:v>
                </c:pt>
                <c:pt idx="13">
                  <c:v>1966</c:v>
                </c:pt>
                <c:pt idx="14">
                  <c:v>1967</c:v>
                </c:pt>
                <c:pt idx="15">
                  <c:v>1968</c:v>
                </c:pt>
                <c:pt idx="16">
                  <c:v>1969</c:v>
                </c:pt>
                <c:pt idx="17">
                  <c:v>1970</c:v>
                </c:pt>
                <c:pt idx="18">
                  <c:v>1971</c:v>
                </c:pt>
                <c:pt idx="19">
                  <c:v>1972</c:v>
                </c:pt>
                <c:pt idx="20">
                  <c:v>1973</c:v>
                </c:pt>
                <c:pt idx="21">
                  <c:v>1974</c:v>
                </c:pt>
                <c:pt idx="22">
                  <c:v>1975</c:v>
                </c:pt>
                <c:pt idx="23">
                  <c:v>1976</c:v>
                </c:pt>
                <c:pt idx="24">
                  <c:v>1977</c:v>
                </c:pt>
                <c:pt idx="25">
                  <c:v>1978</c:v>
                </c:pt>
                <c:pt idx="26">
                  <c:v>1979</c:v>
                </c:pt>
                <c:pt idx="27">
                  <c:v>1980</c:v>
                </c:pt>
                <c:pt idx="28">
                  <c:v>1981</c:v>
                </c:pt>
                <c:pt idx="29">
                  <c:v>1982</c:v>
                </c:pt>
                <c:pt idx="30">
                  <c:v>1983</c:v>
                </c:pt>
                <c:pt idx="31">
                  <c:v>1984</c:v>
                </c:pt>
                <c:pt idx="32">
                  <c:v>1985</c:v>
                </c:pt>
                <c:pt idx="33">
                  <c:v>1986</c:v>
                </c:pt>
                <c:pt idx="34">
                  <c:v>1987</c:v>
                </c:pt>
                <c:pt idx="35">
                  <c:v>1988</c:v>
                </c:pt>
                <c:pt idx="36">
                  <c:v>1989</c:v>
                </c:pt>
                <c:pt idx="37">
                  <c:v>1990</c:v>
                </c:pt>
                <c:pt idx="38">
                  <c:v>1991</c:v>
                </c:pt>
                <c:pt idx="39">
                  <c:v>1992</c:v>
                </c:pt>
                <c:pt idx="40">
                  <c:v>1993</c:v>
                </c:pt>
                <c:pt idx="41">
                  <c:v>1994</c:v>
                </c:pt>
                <c:pt idx="42">
                  <c:v>1995</c:v>
                </c:pt>
                <c:pt idx="43">
                  <c:v>1996</c:v>
                </c:pt>
                <c:pt idx="44">
                  <c:v>1997</c:v>
                </c:pt>
                <c:pt idx="45">
                  <c:v>1998</c:v>
                </c:pt>
                <c:pt idx="46">
                  <c:v>1999</c:v>
                </c:pt>
                <c:pt idx="47">
                  <c:v>2000</c:v>
                </c:pt>
              </c:numCache>
            </c:numRef>
          </c:cat>
          <c:val>
            <c:numRef>
              <c:f>[1]wa!$S$8:$S$55</c:f>
              <c:numCache>
                <c:formatCode>General</c:formatCode>
                <c:ptCount val="48"/>
                <c:pt idx="0">
                  <c:v>2153.1455520941499</c:v>
                </c:pt>
                <c:pt idx="1">
                  <c:v>2154.3309087545867</c:v>
                </c:pt>
                <c:pt idx="2">
                  <c:v>1840.4016844194873</c:v>
                </c:pt>
                <c:pt idx="3">
                  <c:v>2071.8435222591847</c:v>
                </c:pt>
                <c:pt idx="4">
                  <c:v>1838.8019779075889</c:v>
                </c:pt>
                <c:pt idx="5">
                  <c:v>1695.5130131611254</c:v>
                </c:pt>
                <c:pt idx="6">
                  <c:v>1859.7793929188074</c:v>
                </c:pt>
                <c:pt idx="7">
                  <c:v>1911.7311190558596</c:v>
                </c:pt>
                <c:pt idx="8">
                  <c:v>1888.4738344010389</c:v>
                </c:pt>
                <c:pt idx="9">
                  <c:v>1913.9035034183491</c:v>
                </c:pt>
                <c:pt idx="10">
                  <c:v>1928.2216981880997</c:v>
                </c:pt>
                <c:pt idx="11">
                  <c:v>1862.6478859791873</c:v>
                </c:pt>
                <c:pt idx="12">
                  <c:v>1742.7478633440658</c:v>
                </c:pt>
                <c:pt idx="13">
                  <c:v>2253.554695585528</c:v>
                </c:pt>
                <c:pt idx="14">
                  <c:v>2136.389687200221</c:v>
                </c:pt>
                <c:pt idx="15">
                  <c:v>2098.1907615247301</c:v>
                </c:pt>
                <c:pt idx="16">
                  <c:v>2150.0046641742051</c:v>
                </c:pt>
                <c:pt idx="17">
                  <c:v>1398.7326437614872</c:v>
                </c:pt>
                <c:pt idx="18">
                  <c:v>1551.270657973665</c:v>
                </c:pt>
                <c:pt idx="19">
                  <c:v>1447.8880470935324</c:v>
                </c:pt>
                <c:pt idx="20">
                  <c:v>1599.7916695169727</c:v>
                </c:pt>
                <c:pt idx="21">
                  <c:v>2388.9186014979227</c:v>
                </c:pt>
                <c:pt idx="22">
                  <c:v>1630.7764125281253</c:v>
                </c:pt>
                <c:pt idx="23">
                  <c:v>1623.2251765015524</c:v>
                </c:pt>
                <c:pt idx="24">
                  <c:v>1353.4594752865416</c:v>
                </c:pt>
                <c:pt idx="25">
                  <c:v>1263.598903216322</c:v>
                </c:pt>
                <c:pt idx="26">
                  <c:v>1525.9590680793597</c:v>
                </c:pt>
                <c:pt idx="27">
                  <c:v>1566.4565884578894</c:v>
                </c:pt>
                <c:pt idx="28">
                  <c:v>1470.3606365770781</c:v>
                </c:pt>
                <c:pt idx="29">
                  <c:v>1423.4601686596206</c:v>
                </c:pt>
                <c:pt idx="30">
                  <c:v>1456.0671490939344</c:v>
                </c:pt>
                <c:pt idx="31">
                  <c:v>1163.9317482317617</c:v>
                </c:pt>
                <c:pt idx="32">
                  <c:v>1471.1627455779474</c:v>
                </c:pt>
                <c:pt idx="33">
                  <c:v>1109.3668233228168</c:v>
                </c:pt>
                <c:pt idx="34">
                  <c:v>1168.6135037712652</c:v>
                </c:pt>
                <c:pt idx="35">
                  <c:v>1211.4007797754778</c:v>
                </c:pt>
                <c:pt idx="36">
                  <c:v>1319.9462974436242</c:v>
                </c:pt>
                <c:pt idx="37">
                  <c:v>1111.2297728426627</c:v>
                </c:pt>
                <c:pt idx="38">
                  <c:v>837.41003176605921</c:v>
                </c:pt>
                <c:pt idx="39">
                  <c:v>833.97814147184113</c:v>
                </c:pt>
                <c:pt idx="40">
                  <c:v>871.92833250235196</c:v>
                </c:pt>
                <c:pt idx="41">
                  <c:v>902.06923832157815</c:v>
                </c:pt>
                <c:pt idx="42">
                  <c:v>988.1210764768224</c:v>
                </c:pt>
                <c:pt idx="43">
                  <c:v>1085.2796098825409</c:v>
                </c:pt>
                <c:pt idx="44">
                  <c:v>964.88489530338745</c:v>
                </c:pt>
                <c:pt idx="45">
                  <c:v>959.14930871876538</c:v>
                </c:pt>
                <c:pt idx="46">
                  <c:v>909.11066240084676</c:v>
                </c:pt>
                <c:pt idx="47">
                  <c:v>952.55798777117161</c:v>
                </c:pt>
              </c:numCache>
            </c:numRef>
          </c:val>
        </c:ser>
        <c:ser>
          <c:idx val="1"/>
          <c:order val="1"/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[1]australia!$U$40:$U$87</c:f>
              <c:numCache>
                <c:formatCode>General</c:formatCode>
                <c:ptCount val="48"/>
                <c:pt idx="0">
                  <c:v>1953</c:v>
                </c:pt>
                <c:pt idx="1">
                  <c:v>1954</c:v>
                </c:pt>
                <c:pt idx="2">
                  <c:v>1955</c:v>
                </c:pt>
                <c:pt idx="3">
                  <c:v>1956</c:v>
                </c:pt>
                <c:pt idx="4">
                  <c:v>1957</c:v>
                </c:pt>
                <c:pt idx="5">
                  <c:v>1958</c:v>
                </c:pt>
                <c:pt idx="6">
                  <c:v>1959</c:v>
                </c:pt>
                <c:pt idx="7">
                  <c:v>1960</c:v>
                </c:pt>
                <c:pt idx="8">
                  <c:v>1961</c:v>
                </c:pt>
                <c:pt idx="9">
                  <c:v>1962</c:v>
                </c:pt>
                <c:pt idx="10">
                  <c:v>1963</c:v>
                </c:pt>
                <c:pt idx="11">
                  <c:v>1964</c:v>
                </c:pt>
                <c:pt idx="12">
                  <c:v>1965</c:v>
                </c:pt>
                <c:pt idx="13">
                  <c:v>1966</c:v>
                </c:pt>
                <c:pt idx="14">
                  <c:v>1967</c:v>
                </c:pt>
                <c:pt idx="15">
                  <c:v>1968</c:v>
                </c:pt>
                <c:pt idx="16">
                  <c:v>1969</c:v>
                </c:pt>
                <c:pt idx="17">
                  <c:v>1970</c:v>
                </c:pt>
                <c:pt idx="18">
                  <c:v>1971</c:v>
                </c:pt>
                <c:pt idx="19">
                  <c:v>1972</c:v>
                </c:pt>
                <c:pt idx="20">
                  <c:v>1973</c:v>
                </c:pt>
                <c:pt idx="21">
                  <c:v>1974</c:v>
                </c:pt>
                <c:pt idx="22">
                  <c:v>1975</c:v>
                </c:pt>
                <c:pt idx="23">
                  <c:v>1976</c:v>
                </c:pt>
                <c:pt idx="24">
                  <c:v>1977</c:v>
                </c:pt>
                <c:pt idx="25">
                  <c:v>1978</c:v>
                </c:pt>
                <c:pt idx="26">
                  <c:v>1979</c:v>
                </c:pt>
                <c:pt idx="27">
                  <c:v>1980</c:v>
                </c:pt>
                <c:pt idx="28">
                  <c:v>1981</c:v>
                </c:pt>
                <c:pt idx="29">
                  <c:v>1982</c:v>
                </c:pt>
                <c:pt idx="30">
                  <c:v>1983</c:v>
                </c:pt>
                <c:pt idx="31">
                  <c:v>1984</c:v>
                </c:pt>
                <c:pt idx="32">
                  <c:v>1985</c:v>
                </c:pt>
                <c:pt idx="33">
                  <c:v>1986</c:v>
                </c:pt>
                <c:pt idx="34">
                  <c:v>1987</c:v>
                </c:pt>
                <c:pt idx="35">
                  <c:v>1988</c:v>
                </c:pt>
                <c:pt idx="36">
                  <c:v>1989</c:v>
                </c:pt>
                <c:pt idx="37">
                  <c:v>1990</c:v>
                </c:pt>
                <c:pt idx="38">
                  <c:v>1991</c:v>
                </c:pt>
                <c:pt idx="39">
                  <c:v>1992</c:v>
                </c:pt>
                <c:pt idx="40">
                  <c:v>1993</c:v>
                </c:pt>
                <c:pt idx="41">
                  <c:v>1994</c:v>
                </c:pt>
                <c:pt idx="42">
                  <c:v>1995</c:v>
                </c:pt>
                <c:pt idx="43">
                  <c:v>1996</c:v>
                </c:pt>
                <c:pt idx="44">
                  <c:v>1997</c:v>
                </c:pt>
                <c:pt idx="45">
                  <c:v>1998</c:v>
                </c:pt>
                <c:pt idx="46">
                  <c:v>1999</c:v>
                </c:pt>
                <c:pt idx="47">
                  <c:v>2000</c:v>
                </c:pt>
              </c:numCache>
            </c:numRef>
          </c:cat>
          <c:val>
            <c:numRef>
              <c:f>[1]wa!$T$8:$T$55</c:f>
              <c:numCache>
                <c:formatCode>General</c:formatCode>
                <c:ptCount val="48"/>
                <c:pt idx="0">
                  <c:v>58.565559016961139</c:v>
                </c:pt>
                <c:pt idx="1">
                  <c:v>118.78946161578317</c:v>
                </c:pt>
                <c:pt idx="2">
                  <c:v>154.29862139090966</c:v>
                </c:pt>
                <c:pt idx="3">
                  <c:v>234.78147774081538</c:v>
                </c:pt>
                <c:pt idx="4">
                  <c:v>264.05635542574407</c:v>
                </c:pt>
                <c:pt idx="5">
                  <c:v>296.22032017220789</c:v>
                </c:pt>
                <c:pt idx="6">
                  <c:v>384.34282930341453</c:v>
                </c:pt>
                <c:pt idx="7">
                  <c:v>457.82443649969599</c:v>
                </c:pt>
                <c:pt idx="8">
                  <c:v>515.9225619953578</c:v>
                </c:pt>
                <c:pt idx="9">
                  <c:v>589.15006801022218</c:v>
                </c:pt>
                <c:pt idx="10">
                  <c:v>662.14998322782924</c:v>
                </c:pt>
                <c:pt idx="11">
                  <c:v>707.69399436269327</c:v>
                </c:pt>
                <c:pt idx="12">
                  <c:v>727.55213665593419</c:v>
                </c:pt>
                <c:pt idx="13">
                  <c:v>1027.687239898343</c:v>
                </c:pt>
                <c:pt idx="14">
                  <c:v>1058.8661267532668</c:v>
                </c:pt>
                <c:pt idx="15">
                  <c:v>1125.290441482789</c:v>
                </c:pt>
                <c:pt idx="16">
                  <c:v>1242.9228720576787</c:v>
                </c:pt>
                <c:pt idx="17">
                  <c:v>1154.5824247316634</c:v>
                </c:pt>
                <c:pt idx="18">
                  <c:v>1376.7747965717895</c:v>
                </c:pt>
                <c:pt idx="19">
                  <c:v>1377.9401737653634</c:v>
                </c:pt>
                <c:pt idx="20">
                  <c:v>1628.6633866628022</c:v>
                </c:pt>
                <c:pt idx="21">
                  <c:v>2595.9441436001171</c:v>
                </c:pt>
                <c:pt idx="22">
                  <c:v>1887.7985874718747</c:v>
                </c:pt>
                <c:pt idx="23">
                  <c:v>1998.1348234984478</c:v>
                </c:pt>
                <c:pt idx="24">
                  <c:v>1768.7261924659012</c:v>
                </c:pt>
                <c:pt idx="25">
                  <c:v>1750.4010967836775</c:v>
                </c:pt>
                <c:pt idx="26">
                  <c:v>2237.5886847296292</c:v>
                </c:pt>
                <c:pt idx="27">
                  <c:v>2428.3287650774637</c:v>
                </c:pt>
                <c:pt idx="28">
                  <c:v>2406.8508576757954</c:v>
                </c:pt>
                <c:pt idx="29">
                  <c:v>2457.6992516302344</c:v>
                </c:pt>
                <c:pt idx="30">
                  <c:v>2648.9795798780283</c:v>
                </c:pt>
                <c:pt idx="31">
                  <c:v>2229.0752447752311</c:v>
                </c:pt>
                <c:pt idx="32">
                  <c:v>2963.274340514768</c:v>
                </c:pt>
                <c:pt idx="33">
                  <c:v>2348.2231610277308</c:v>
                </c:pt>
                <c:pt idx="34">
                  <c:v>2597.4683675737633</c:v>
                </c:pt>
                <c:pt idx="35">
                  <c:v>2825.3063727211488</c:v>
                </c:pt>
                <c:pt idx="36">
                  <c:v>3228.0090928909485</c:v>
                </c:pt>
                <c:pt idx="37">
                  <c:v>2847.7596513641533</c:v>
                </c:pt>
                <c:pt idx="38">
                  <c:v>2247.4763318703044</c:v>
                </c:pt>
                <c:pt idx="39">
                  <c:v>2342.7219700108785</c:v>
                </c:pt>
                <c:pt idx="40">
                  <c:v>2562.2502783024993</c:v>
                </c:pt>
                <c:pt idx="41">
                  <c:v>2771.6207180102997</c:v>
                </c:pt>
                <c:pt idx="42">
                  <c:v>3172.8368976611087</c:v>
                </c:pt>
                <c:pt idx="43">
                  <c:v>3640.1940743279856</c:v>
                </c:pt>
                <c:pt idx="44">
                  <c:v>3379.2144835786007</c:v>
                </c:pt>
                <c:pt idx="45">
                  <c:v>3505.948750525361</c:v>
                </c:pt>
                <c:pt idx="46">
                  <c:v>3466.9372967828267</c:v>
                </c:pt>
                <c:pt idx="47">
                  <c:v>3788.5220122288283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2166912"/>
        <c:axId val="22189184"/>
      </c:barChart>
      <c:catAx>
        <c:axId val="22166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2189184"/>
        <c:crosses val="autoZero"/>
        <c:auto val="1"/>
        <c:lblAlgn val="ctr"/>
        <c:lblOffset val="100"/>
        <c:tickLblSkip val="3"/>
        <c:tickMarkSkip val="3"/>
        <c:noMultiLvlLbl val="0"/>
      </c:catAx>
      <c:valAx>
        <c:axId val="22189184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 algn="r"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AU"/>
                  <a:t>$m</a:t>
                </a:r>
              </a:p>
            </c:rich>
          </c:tx>
          <c:layout>
            <c:manualLayout>
              <c:xMode val="edge"/>
              <c:yMode val="edge"/>
              <c:x val="1.1375387797311272E-2"/>
              <c:y val="0.50338983050847452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2166912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chemeClr val="tx2">
        <a:lumMod val="20000"/>
        <a:lumOff val="80000"/>
      </a:schemeClr>
    </a:solidFill>
    <a:ln w="6350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BF22E9-EA87-4ACC-AC24-68C93A72EB1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6EDFA761-06D1-408E-A976-7E4A2D98CFF1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Characteristics of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practices</a:t>
          </a:r>
        </a:p>
      </dgm:t>
    </dgm:pt>
    <dgm:pt modelId="{42C2E704-91DD-4636-BA8A-DCCEEA523C49}" type="parTrans" cxnId="{4E006170-2FA9-411D-A87E-0673FA551AF0}">
      <dgm:prSet/>
      <dgm:spPr/>
      <dgm:t>
        <a:bodyPr/>
        <a:lstStyle/>
        <a:p>
          <a:endParaRPr lang="en-AU"/>
        </a:p>
      </dgm:t>
    </dgm:pt>
    <dgm:pt modelId="{5D07589F-BF7B-4F3A-9A73-FD3AC18D1615}" type="sibTrans" cxnId="{4E006170-2FA9-411D-A87E-0673FA551AF0}">
      <dgm:prSet/>
      <dgm:spPr/>
      <dgm:t>
        <a:bodyPr/>
        <a:lstStyle/>
        <a:p>
          <a:endParaRPr lang="en-AU"/>
        </a:p>
      </dgm:t>
    </dgm:pt>
    <dgm:pt modelId="{6BEC2BBB-1BC6-46D6-BDDB-AF593CDF5D35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Relative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advantage</a:t>
          </a:r>
        </a:p>
      </dgm:t>
    </dgm:pt>
    <dgm:pt modelId="{4F537D54-30C7-4B4B-8699-42265B109987}" type="parTrans" cxnId="{844D1E12-BB49-46FB-98EF-43E3679473EB}">
      <dgm:prSet/>
      <dgm:spPr/>
      <dgm:t>
        <a:bodyPr/>
        <a:lstStyle/>
        <a:p>
          <a:endParaRPr lang="en-AU"/>
        </a:p>
      </dgm:t>
    </dgm:pt>
    <dgm:pt modelId="{73B0E429-D6D2-4F0A-A738-88C0FA18805B}" type="sibTrans" cxnId="{844D1E12-BB49-46FB-98EF-43E3679473EB}">
      <dgm:prSet/>
      <dgm:spPr/>
      <dgm:t>
        <a:bodyPr/>
        <a:lstStyle/>
        <a:p>
          <a:endParaRPr lang="en-AU"/>
        </a:p>
      </dgm:t>
    </dgm:pt>
    <dgm:pt modelId="{2B2CD640-A447-494F-8184-E6A70F137609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Trialability</a:t>
          </a:r>
        </a:p>
      </dgm:t>
    </dgm:pt>
    <dgm:pt modelId="{CCF9415C-9848-49DE-87B6-69B5A1D36E42}" type="parTrans" cxnId="{D4CB0433-22A2-4441-82CD-E465067C2E74}">
      <dgm:prSet/>
      <dgm:spPr/>
      <dgm:t>
        <a:bodyPr/>
        <a:lstStyle/>
        <a:p>
          <a:endParaRPr lang="en-AU"/>
        </a:p>
      </dgm:t>
    </dgm:pt>
    <dgm:pt modelId="{8ECE67DD-5424-4C58-8E4E-AFDFAB945D69}" type="sibTrans" cxnId="{D4CB0433-22A2-4441-82CD-E465067C2E74}">
      <dgm:prSet/>
      <dgm:spPr/>
      <dgm:t>
        <a:bodyPr/>
        <a:lstStyle/>
        <a:p>
          <a:endParaRPr lang="en-AU"/>
        </a:p>
      </dgm:t>
    </dgm:pt>
    <dgm:pt modelId="{AFF04E5E-ABEC-4352-AFA3-32795ECAFA59}" type="pres">
      <dgm:prSet presAssocID="{C4BF22E9-EA87-4ACC-AC24-68C93A72EB1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E7F2EC3-50F7-4419-A15D-5CADA7358675}" type="pres">
      <dgm:prSet presAssocID="{6EDFA761-06D1-408E-A976-7E4A2D98CFF1}" presName="hierRoot1" presStyleCnt="0">
        <dgm:presLayoutVars>
          <dgm:hierBranch/>
        </dgm:presLayoutVars>
      </dgm:prSet>
      <dgm:spPr/>
    </dgm:pt>
    <dgm:pt modelId="{68E7C005-6A3D-48B3-8699-B305AE5B0CFB}" type="pres">
      <dgm:prSet presAssocID="{6EDFA761-06D1-408E-A976-7E4A2D98CFF1}" presName="rootComposite1" presStyleCnt="0"/>
      <dgm:spPr/>
    </dgm:pt>
    <dgm:pt modelId="{55B3A5EF-33EF-4143-B78C-0035636C078F}" type="pres">
      <dgm:prSet presAssocID="{6EDFA761-06D1-408E-A976-7E4A2D98CFF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7E5B097-DB43-4909-A016-48F932196CD1}" type="pres">
      <dgm:prSet presAssocID="{6EDFA761-06D1-408E-A976-7E4A2D98CFF1}" presName="rootConnector1" presStyleLbl="node1" presStyleIdx="0" presStyleCnt="0"/>
      <dgm:spPr/>
      <dgm:t>
        <a:bodyPr/>
        <a:lstStyle/>
        <a:p>
          <a:endParaRPr lang="en-AU"/>
        </a:p>
      </dgm:t>
    </dgm:pt>
    <dgm:pt modelId="{D11CD61D-3BD8-4C32-BFDC-F784BFCD9FA3}" type="pres">
      <dgm:prSet presAssocID="{6EDFA761-06D1-408E-A976-7E4A2D98CFF1}" presName="hierChild2" presStyleCnt="0"/>
      <dgm:spPr/>
    </dgm:pt>
    <dgm:pt modelId="{2894A723-AEA2-46C9-A43C-5E97E91CDD66}" type="pres">
      <dgm:prSet presAssocID="{4F537D54-30C7-4B4B-8699-42265B109987}" presName="Name35" presStyleLbl="parChTrans1D2" presStyleIdx="0" presStyleCnt="2"/>
      <dgm:spPr/>
      <dgm:t>
        <a:bodyPr/>
        <a:lstStyle/>
        <a:p>
          <a:endParaRPr lang="en-AU"/>
        </a:p>
      </dgm:t>
    </dgm:pt>
    <dgm:pt modelId="{8FC7DC56-6678-4484-98F8-842EB6BFFD4D}" type="pres">
      <dgm:prSet presAssocID="{6BEC2BBB-1BC6-46D6-BDDB-AF593CDF5D35}" presName="hierRoot2" presStyleCnt="0">
        <dgm:presLayoutVars>
          <dgm:hierBranch/>
        </dgm:presLayoutVars>
      </dgm:prSet>
      <dgm:spPr/>
    </dgm:pt>
    <dgm:pt modelId="{8CDE95F7-C405-474E-8B35-79D44BE2D2AF}" type="pres">
      <dgm:prSet presAssocID="{6BEC2BBB-1BC6-46D6-BDDB-AF593CDF5D35}" presName="rootComposite" presStyleCnt="0"/>
      <dgm:spPr/>
    </dgm:pt>
    <dgm:pt modelId="{022D4FE8-4EB8-4236-B78E-00AD13EDD87D}" type="pres">
      <dgm:prSet presAssocID="{6BEC2BBB-1BC6-46D6-BDDB-AF593CDF5D35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C3D85CE-0E15-43A6-AFA6-39B58105CE13}" type="pres">
      <dgm:prSet presAssocID="{6BEC2BBB-1BC6-46D6-BDDB-AF593CDF5D35}" presName="rootConnector" presStyleLbl="node2" presStyleIdx="0" presStyleCnt="2"/>
      <dgm:spPr/>
      <dgm:t>
        <a:bodyPr/>
        <a:lstStyle/>
        <a:p>
          <a:endParaRPr lang="en-AU"/>
        </a:p>
      </dgm:t>
    </dgm:pt>
    <dgm:pt modelId="{392545BE-1FAE-4501-A94E-02D462B3636F}" type="pres">
      <dgm:prSet presAssocID="{6BEC2BBB-1BC6-46D6-BDDB-AF593CDF5D35}" presName="hierChild4" presStyleCnt="0"/>
      <dgm:spPr/>
    </dgm:pt>
    <dgm:pt modelId="{8FB1CB03-F88C-49B5-BE4A-8D3E63608775}" type="pres">
      <dgm:prSet presAssocID="{6BEC2BBB-1BC6-46D6-BDDB-AF593CDF5D35}" presName="hierChild5" presStyleCnt="0"/>
      <dgm:spPr/>
    </dgm:pt>
    <dgm:pt modelId="{CC76E766-EA10-4A11-8A8E-D5316B679ED5}" type="pres">
      <dgm:prSet presAssocID="{CCF9415C-9848-49DE-87B6-69B5A1D36E42}" presName="Name35" presStyleLbl="parChTrans1D2" presStyleIdx="1" presStyleCnt="2"/>
      <dgm:spPr/>
      <dgm:t>
        <a:bodyPr/>
        <a:lstStyle/>
        <a:p>
          <a:endParaRPr lang="en-AU"/>
        </a:p>
      </dgm:t>
    </dgm:pt>
    <dgm:pt modelId="{85BABD76-5D5A-46A6-9E53-3C2003E66146}" type="pres">
      <dgm:prSet presAssocID="{2B2CD640-A447-494F-8184-E6A70F137609}" presName="hierRoot2" presStyleCnt="0">
        <dgm:presLayoutVars>
          <dgm:hierBranch/>
        </dgm:presLayoutVars>
      </dgm:prSet>
      <dgm:spPr/>
    </dgm:pt>
    <dgm:pt modelId="{70D44E7C-1407-4A00-9A28-C295F81D62F9}" type="pres">
      <dgm:prSet presAssocID="{2B2CD640-A447-494F-8184-E6A70F137609}" presName="rootComposite" presStyleCnt="0"/>
      <dgm:spPr/>
    </dgm:pt>
    <dgm:pt modelId="{DDA98875-CB67-4221-9BB0-73B0AD940E7C}" type="pres">
      <dgm:prSet presAssocID="{2B2CD640-A447-494F-8184-E6A70F137609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624B188-1E12-4082-9226-9D3EBAC580A2}" type="pres">
      <dgm:prSet presAssocID="{2B2CD640-A447-494F-8184-E6A70F137609}" presName="rootConnector" presStyleLbl="node2" presStyleIdx="1" presStyleCnt="2"/>
      <dgm:spPr/>
      <dgm:t>
        <a:bodyPr/>
        <a:lstStyle/>
        <a:p>
          <a:endParaRPr lang="en-AU"/>
        </a:p>
      </dgm:t>
    </dgm:pt>
    <dgm:pt modelId="{6A3AB6BB-44C0-4769-B076-77BC53882016}" type="pres">
      <dgm:prSet presAssocID="{2B2CD640-A447-494F-8184-E6A70F137609}" presName="hierChild4" presStyleCnt="0"/>
      <dgm:spPr/>
    </dgm:pt>
    <dgm:pt modelId="{99A4D86B-DA40-4D57-80F5-94486C5B41FA}" type="pres">
      <dgm:prSet presAssocID="{2B2CD640-A447-494F-8184-E6A70F137609}" presName="hierChild5" presStyleCnt="0"/>
      <dgm:spPr/>
    </dgm:pt>
    <dgm:pt modelId="{7B31017B-FC75-4C33-8515-C2954702EABE}" type="pres">
      <dgm:prSet presAssocID="{6EDFA761-06D1-408E-A976-7E4A2D98CFF1}" presName="hierChild3" presStyleCnt="0"/>
      <dgm:spPr/>
    </dgm:pt>
  </dgm:ptLst>
  <dgm:cxnLst>
    <dgm:cxn modelId="{662E38DE-598F-455D-BF58-BC496EBE5A3D}" type="presOf" srcId="{6EDFA761-06D1-408E-A976-7E4A2D98CFF1}" destId="{47E5B097-DB43-4909-A016-48F932196CD1}" srcOrd="1" destOrd="0" presId="urn:microsoft.com/office/officeart/2005/8/layout/orgChart1"/>
    <dgm:cxn modelId="{565F4D35-4747-4C63-9C42-7966130F6082}" type="presOf" srcId="{4F537D54-30C7-4B4B-8699-42265B109987}" destId="{2894A723-AEA2-46C9-A43C-5E97E91CDD66}" srcOrd="0" destOrd="0" presId="urn:microsoft.com/office/officeart/2005/8/layout/orgChart1"/>
    <dgm:cxn modelId="{D334ACE1-00C3-4CD4-BE5F-1ABB25D8E95A}" type="presOf" srcId="{2B2CD640-A447-494F-8184-E6A70F137609}" destId="{9624B188-1E12-4082-9226-9D3EBAC580A2}" srcOrd="1" destOrd="0" presId="urn:microsoft.com/office/officeart/2005/8/layout/orgChart1"/>
    <dgm:cxn modelId="{844D1E12-BB49-46FB-98EF-43E3679473EB}" srcId="{6EDFA761-06D1-408E-A976-7E4A2D98CFF1}" destId="{6BEC2BBB-1BC6-46D6-BDDB-AF593CDF5D35}" srcOrd="0" destOrd="0" parTransId="{4F537D54-30C7-4B4B-8699-42265B109987}" sibTransId="{73B0E429-D6D2-4F0A-A738-88C0FA18805B}"/>
    <dgm:cxn modelId="{24F84C84-46ED-4A77-885F-B3E730ED2329}" type="presOf" srcId="{6BEC2BBB-1BC6-46D6-BDDB-AF593CDF5D35}" destId="{022D4FE8-4EB8-4236-B78E-00AD13EDD87D}" srcOrd="0" destOrd="0" presId="urn:microsoft.com/office/officeart/2005/8/layout/orgChart1"/>
    <dgm:cxn modelId="{FC4B1205-724B-431F-A946-35F7EAE9293D}" type="presOf" srcId="{6BEC2BBB-1BC6-46D6-BDDB-AF593CDF5D35}" destId="{DC3D85CE-0E15-43A6-AFA6-39B58105CE13}" srcOrd="1" destOrd="0" presId="urn:microsoft.com/office/officeart/2005/8/layout/orgChart1"/>
    <dgm:cxn modelId="{D9BA8943-7D4B-4682-98D2-FA6569F61CC8}" type="presOf" srcId="{CCF9415C-9848-49DE-87B6-69B5A1D36E42}" destId="{CC76E766-EA10-4A11-8A8E-D5316B679ED5}" srcOrd="0" destOrd="0" presId="urn:microsoft.com/office/officeart/2005/8/layout/orgChart1"/>
    <dgm:cxn modelId="{D4CB0433-22A2-4441-82CD-E465067C2E74}" srcId="{6EDFA761-06D1-408E-A976-7E4A2D98CFF1}" destId="{2B2CD640-A447-494F-8184-E6A70F137609}" srcOrd="1" destOrd="0" parTransId="{CCF9415C-9848-49DE-87B6-69B5A1D36E42}" sibTransId="{8ECE67DD-5424-4C58-8E4E-AFDFAB945D69}"/>
    <dgm:cxn modelId="{7B5EC8F8-4976-435E-94E8-D26DB3D3D3F7}" type="presOf" srcId="{2B2CD640-A447-494F-8184-E6A70F137609}" destId="{DDA98875-CB67-4221-9BB0-73B0AD940E7C}" srcOrd="0" destOrd="0" presId="urn:microsoft.com/office/officeart/2005/8/layout/orgChart1"/>
    <dgm:cxn modelId="{09019228-9972-4099-A8E2-13A6B23BFD09}" type="presOf" srcId="{C4BF22E9-EA87-4ACC-AC24-68C93A72EB1F}" destId="{AFF04E5E-ABEC-4352-AFA3-32795ECAFA59}" srcOrd="0" destOrd="0" presId="urn:microsoft.com/office/officeart/2005/8/layout/orgChart1"/>
    <dgm:cxn modelId="{E3BD4565-5B95-4CE0-B6D2-92C460821E90}" type="presOf" srcId="{6EDFA761-06D1-408E-A976-7E4A2D98CFF1}" destId="{55B3A5EF-33EF-4143-B78C-0035636C078F}" srcOrd="0" destOrd="0" presId="urn:microsoft.com/office/officeart/2005/8/layout/orgChart1"/>
    <dgm:cxn modelId="{4E006170-2FA9-411D-A87E-0673FA551AF0}" srcId="{C4BF22E9-EA87-4ACC-AC24-68C93A72EB1F}" destId="{6EDFA761-06D1-408E-A976-7E4A2D98CFF1}" srcOrd="0" destOrd="0" parTransId="{42C2E704-91DD-4636-BA8A-DCCEEA523C49}" sibTransId="{5D07589F-BF7B-4F3A-9A73-FD3AC18D1615}"/>
    <dgm:cxn modelId="{0AD80E89-14FC-4A0D-B445-C32C5EB92128}" type="presParOf" srcId="{AFF04E5E-ABEC-4352-AFA3-32795ECAFA59}" destId="{CE7F2EC3-50F7-4419-A15D-5CADA7358675}" srcOrd="0" destOrd="0" presId="urn:microsoft.com/office/officeart/2005/8/layout/orgChart1"/>
    <dgm:cxn modelId="{0A962683-5454-44AF-9762-88AEB3EE5DB2}" type="presParOf" srcId="{CE7F2EC3-50F7-4419-A15D-5CADA7358675}" destId="{68E7C005-6A3D-48B3-8699-B305AE5B0CFB}" srcOrd="0" destOrd="0" presId="urn:microsoft.com/office/officeart/2005/8/layout/orgChart1"/>
    <dgm:cxn modelId="{46D9E29B-6FA5-423E-BB1A-C770B4C9411D}" type="presParOf" srcId="{68E7C005-6A3D-48B3-8699-B305AE5B0CFB}" destId="{55B3A5EF-33EF-4143-B78C-0035636C078F}" srcOrd="0" destOrd="0" presId="urn:microsoft.com/office/officeart/2005/8/layout/orgChart1"/>
    <dgm:cxn modelId="{A5978FFA-67F2-4E2E-A674-A400D9A691D9}" type="presParOf" srcId="{68E7C005-6A3D-48B3-8699-B305AE5B0CFB}" destId="{47E5B097-DB43-4909-A016-48F932196CD1}" srcOrd="1" destOrd="0" presId="urn:microsoft.com/office/officeart/2005/8/layout/orgChart1"/>
    <dgm:cxn modelId="{1C56D4AF-AC2A-4E55-B14F-5F75F780540B}" type="presParOf" srcId="{CE7F2EC3-50F7-4419-A15D-5CADA7358675}" destId="{D11CD61D-3BD8-4C32-BFDC-F784BFCD9FA3}" srcOrd="1" destOrd="0" presId="urn:microsoft.com/office/officeart/2005/8/layout/orgChart1"/>
    <dgm:cxn modelId="{EE68BD23-0308-40C4-80FB-F96F10FF6719}" type="presParOf" srcId="{D11CD61D-3BD8-4C32-BFDC-F784BFCD9FA3}" destId="{2894A723-AEA2-46C9-A43C-5E97E91CDD66}" srcOrd="0" destOrd="0" presId="urn:microsoft.com/office/officeart/2005/8/layout/orgChart1"/>
    <dgm:cxn modelId="{B12204AE-FC4D-4182-A3F5-200886512D48}" type="presParOf" srcId="{D11CD61D-3BD8-4C32-BFDC-F784BFCD9FA3}" destId="{8FC7DC56-6678-4484-98F8-842EB6BFFD4D}" srcOrd="1" destOrd="0" presId="urn:microsoft.com/office/officeart/2005/8/layout/orgChart1"/>
    <dgm:cxn modelId="{A832DB63-6D6A-405C-B5BE-EE26933CE44E}" type="presParOf" srcId="{8FC7DC56-6678-4484-98F8-842EB6BFFD4D}" destId="{8CDE95F7-C405-474E-8B35-79D44BE2D2AF}" srcOrd="0" destOrd="0" presId="urn:microsoft.com/office/officeart/2005/8/layout/orgChart1"/>
    <dgm:cxn modelId="{D5006C58-4239-4252-B28C-18818884496B}" type="presParOf" srcId="{8CDE95F7-C405-474E-8B35-79D44BE2D2AF}" destId="{022D4FE8-4EB8-4236-B78E-00AD13EDD87D}" srcOrd="0" destOrd="0" presId="urn:microsoft.com/office/officeart/2005/8/layout/orgChart1"/>
    <dgm:cxn modelId="{16832C9B-F823-4DDA-A9C0-5680859BC7CD}" type="presParOf" srcId="{8CDE95F7-C405-474E-8B35-79D44BE2D2AF}" destId="{DC3D85CE-0E15-43A6-AFA6-39B58105CE13}" srcOrd="1" destOrd="0" presId="urn:microsoft.com/office/officeart/2005/8/layout/orgChart1"/>
    <dgm:cxn modelId="{33AC00E5-9BAD-4B3E-BA68-946A2FB3313D}" type="presParOf" srcId="{8FC7DC56-6678-4484-98F8-842EB6BFFD4D}" destId="{392545BE-1FAE-4501-A94E-02D462B3636F}" srcOrd="1" destOrd="0" presId="urn:microsoft.com/office/officeart/2005/8/layout/orgChart1"/>
    <dgm:cxn modelId="{5271E9F3-2B48-4B95-933F-65EFF9936E2F}" type="presParOf" srcId="{8FC7DC56-6678-4484-98F8-842EB6BFFD4D}" destId="{8FB1CB03-F88C-49B5-BE4A-8D3E63608775}" srcOrd="2" destOrd="0" presId="urn:microsoft.com/office/officeart/2005/8/layout/orgChart1"/>
    <dgm:cxn modelId="{BB0B50DB-20C9-4773-9FB6-46F338BB1EEF}" type="presParOf" srcId="{D11CD61D-3BD8-4C32-BFDC-F784BFCD9FA3}" destId="{CC76E766-EA10-4A11-8A8E-D5316B679ED5}" srcOrd="2" destOrd="0" presId="urn:microsoft.com/office/officeart/2005/8/layout/orgChart1"/>
    <dgm:cxn modelId="{C36AADD0-B09E-437D-9931-E58C8A07ADC9}" type="presParOf" srcId="{D11CD61D-3BD8-4C32-BFDC-F784BFCD9FA3}" destId="{85BABD76-5D5A-46A6-9E53-3C2003E66146}" srcOrd="3" destOrd="0" presId="urn:microsoft.com/office/officeart/2005/8/layout/orgChart1"/>
    <dgm:cxn modelId="{7846B205-559F-41B8-B003-DFC651BD9189}" type="presParOf" srcId="{85BABD76-5D5A-46A6-9E53-3C2003E66146}" destId="{70D44E7C-1407-4A00-9A28-C295F81D62F9}" srcOrd="0" destOrd="0" presId="urn:microsoft.com/office/officeart/2005/8/layout/orgChart1"/>
    <dgm:cxn modelId="{C0AFCE9E-7378-4A1D-88FB-36B4F80C5E24}" type="presParOf" srcId="{70D44E7C-1407-4A00-9A28-C295F81D62F9}" destId="{DDA98875-CB67-4221-9BB0-73B0AD940E7C}" srcOrd="0" destOrd="0" presId="urn:microsoft.com/office/officeart/2005/8/layout/orgChart1"/>
    <dgm:cxn modelId="{CF5430F6-F49A-424D-A677-5D434D589E25}" type="presParOf" srcId="{70D44E7C-1407-4A00-9A28-C295F81D62F9}" destId="{9624B188-1E12-4082-9226-9D3EBAC580A2}" srcOrd="1" destOrd="0" presId="urn:microsoft.com/office/officeart/2005/8/layout/orgChart1"/>
    <dgm:cxn modelId="{0E61A6E6-C192-4995-ADFD-33E604B6F925}" type="presParOf" srcId="{85BABD76-5D5A-46A6-9E53-3C2003E66146}" destId="{6A3AB6BB-44C0-4769-B076-77BC53882016}" srcOrd="1" destOrd="0" presId="urn:microsoft.com/office/officeart/2005/8/layout/orgChart1"/>
    <dgm:cxn modelId="{C86AED98-413E-495E-84F7-64DED9FB268A}" type="presParOf" srcId="{85BABD76-5D5A-46A6-9E53-3C2003E66146}" destId="{99A4D86B-DA40-4D57-80F5-94486C5B41FA}" srcOrd="2" destOrd="0" presId="urn:microsoft.com/office/officeart/2005/8/layout/orgChart1"/>
    <dgm:cxn modelId="{F479F653-6E01-417D-B039-A898B73AB95F}" type="presParOf" srcId="{CE7F2EC3-50F7-4419-A15D-5CADA7358675}" destId="{7B31017B-FC75-4C33-8515-C2954702EAB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ADCC51-35A3-48A0-A77E-AF09E9E4ADE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7A80EA8E-5FFC-40F8-AE09-9976E43EB8CF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Characteristics of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practices</a:t>
          </a:r>
        </a:p>
      </dgm:t>
    </dgm:pt>
    <dgm:pt modelId="{ABC15D98-52C0-45E7-A1B7-022C2EE1DC5B}" type="parTrans" cxnId="{2F3D8773-034A-46D7-A55D-02676D9A420B}">
      <dgm:prSet/>
      <dgm:spPr/>
    </dgm:pt>
    <dgm:pt modelId="{3B224A75-61AD-4803-9A92-ECC0D82AB4E2}" type="sibTrans" cxnId="{2F3D8773-034A-46D7-A55D-02676D9A420B}">
      <dgm:prSet/>
      <dgm:spPr/>
    </dgm:pt>
    <dgm:pt modelId="{8B72123C-1D19-4E49-B3DD-027363224C76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Relative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advantage</a:t>
          </a:r>
        </a:p>
      </dgm:t>
    </dgm:pt>
    <dgm:pt modelId="{BB351C3B-909B-44EC-AE7F-1F2DB7D4261B}" type="parTrans" cxnId="{CE70F000-55F9-4A86-9D4F-E692A9288A94}">
      <dgm:prSet/>
      <dgm:spPr/>
    </dgm:pt>
    <dgm:pt modelId="{D0DBB0D2-2D14-48A5-A684-D2F97F19787E}" type="sibTrans" cxnId="{CE70F000-55F9-4A86-9D4F-E692A9288A94}">
      <dgm:prSet/>
      <dgm:spPr/>
    </dgm:pt>
    <dgm:pt modelId="{B66113A1-D5FB-4786-9F1E-82C1D036410B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Trialability</a:t>
          </a:r>
        </a:p>
      </dgm:t>
    </dgm:pt>
    <dgm:pt modelId="{D937FC3C-BAA3-46B7-A356-A079F24C848F}" type="parTrans" cxnId="{94363F8F-C04F-4522-9E3A-D28580C12686}">
      <dgm:prSet/>
      <dgm:spPr/>
    </dgm:pt>
    <dgm:pt modelId="{3A39413F-E3BA-4224-ABB7-02E7DC726104}" type="sibTrans" cxnId="{94363F8F-C04F-4522-9E3A-D28580C12686}">
      <dgm:prSet/>
      <dgm:spPr/>
    </dgm:pt>
    <dgm:pt modelId="{B590E911-99E1-42CF-8FBC-493AE9F4CB83}" type="pres">
      <dgm:prSet presAssocID="{DDADCC51-35A3-48A0-A77E-AF09E9E4ADE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4F4F586-5316-4483-A7F3-B6D9F20D03F3}" type="pres">
      <dgm:prSet presAssocID="{7A80EA8E-5FFC-40F8-AE09-9976E43EB8CF}" presName="hierRoot1" presStyleCnt="0">
        <dgm:presLayoutVars>
          <dgm:hierBranch/>
        </dgm:presLayoutVars>
      </dgm:prSet>
      <dgm:spPr/>
    </dgm:pt>
    <dgm:pt modelId="{99226110-D607-4B3A-BB32-DD748A1CC06D}" type="pres">
      <dgm:prSet presAssocID="{7A80EA8E-5FFC-40F8-AE09-9976E43EB8CF}" presName="rootComposite1" presStyleCnt="0"/>
      <dgm:spPr/>
    </dgm:pt>
    <dgm:pt modelId="{9B86FC5F-9C44-4B1A-A203-9957D800DD6D}" type="pres">
      <dgm:prSet presAssocID="{7A80EA8E-5FFC-40F8-AE09-9976E43EB8C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F261FD9-5512-412A-983F-C01D57E145ED}" type="pres">
      <dgm:prSet presAssocID="{7A80EA8E-5FFC-40F8-AE09-9976E43EB8CF}" presName="rootConnector1" presStyleLbl="node1" presStyleIdx="0" presStyleCnt="0"/>
      <dgm:spPr/>
      <dgm:t>
        <a:bodyPr/>
        <a:lstStyle/>
        <a:p>
          <a:endParaRPr lang="en-AU"/>
        </a:p>
      </dgm:t>
    </dgm:pt>
    <dgm:pt modelId="{055B038B-59F2-4D33-8C04-12AC6427D5E8}" type="pres">
      <dgm:prSet presAssocID="{7A80EA8E-5FFC-40F8-AE09-9976E43EB8CF}" presName="hierChild2" presStyleCnt="0"/>
      <dgm:spPr/>
    </dgm:pt>
    <dgm:pt modelId="{F687B39A-ECFF-4EC3-8839-46A3F13D8EF5}" type="pres">
      <dgm:prSet presAssocID="{BB351C3B-909B-44EC-AE7F-1F2DB7D4261B}" presName="Name35" presStyleLbl="parChTrans1D2" presStyleIdx="0" presStyleCnt="2"/>
      <dgm:spPr/>
    </dgm:pt>
    <dgm:pt modelId="{36629885-5FFF-4903-B089-6D18BBDE638D}" type="pres">
      <dgm:prSet presAssocID="{8B72123C-1D19-4E49-B3DD-027363224C76}" presName="hierRoot2" presStyleCnt="0">
        <dgm:presLayoutVars>
          <dgm:hierBranch/>
        </dgm:presLayoutVars>
      </dgm:prSet>
      <dgm:spPr/>
    </dgm:pt>
    <dgm:pt modelId="{08F73DE2-BA32-4D3C-BF69-3797A7F002D9}" type="pres">
      <dgm:prSet presAssocID="{8B72123C-1D19-4E49-B3DD-027363224C76}" presName="rootComposite" presStyleCnt="0"/>
      <dgm:spPr/>
    </dgm:pt>
    <dgm:pt modelId="{4CCDC8A3-9889-40EA-BEF7-FE19DBBBDF8B}" type="pres">
      <dgm:prSet presAssocID="{8B72123C-1D19-4E49-B3DD-027363224C76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9E88930-9E6C-478F-BFDF-CD501AAAEB8A}" type="pres">
      <dgm:prSet presAssocID="{8B72123C-1D19-4E49-B3DD-027363224C76}" presName="rootConnector" presStyleLbl="node2" presStyleIdx="0" presStyleCnt="2"/>
      <dgm:spPr/>
      <dgm:t>
        <a:bodyPr/>
        <a:lstStyle/>
        <a:p>
          <a:endParaRPr lang="en-AU"/>
        </a:p>
      </dgm:t>
    </dgm:pt>
    <dgm:pt modelId="{BD76DA6B-C5A0-4152-A176-B646EC9683E5}" type="pres">
      <dgm:prSet presAssocID="{8B72123C-1D19-4E49-B3DD-027363224C76}" presName="hierChild4" presStyleCnt="0"/>
      <dgm:spPr/>
    </dgm:pt>
    <dgm:pt modelId="{56EC36D9-7751-4D6B-807A-31A98AEEE5A4}" type="pres">
      <dgm:prSet presAssocID="{8B72123C-1D19-4E49-B3DD-027363224C76}" presName="hierChild5" presStyleCnt="0"/>
      <dgm:spPr/>
    </dgm:pt>
    <dgm:pt modelId="{F7F65C17-1C7B-437B-AEEA-91632EAB3E70}" type="pres">
      <dgm:prSet presAssocID="{D937FC3C-BAA3-46B7-A356-A079F24C848F}" presName="Name35" presStyleLbl="parChTrans1D2" presStyleIdx="1" presStyleCnt="2"/>
      <dgm:spPr/>
    </dgm:pt>
    <dgm:pt modelId="{644D8FBB-1F30-45F5-8D3E-C6EEFF96818B}" type="pres">
      <dgm:prSet presAssocID="{B66113A1-D5FB-4786-9F1E-82C1D036410B}" presName="hierRoot2" presStyleCnt="0">
        <dgm:presLayoutVars>
          <dgm:hierBranch/>
        </dgm:presLayoutVars>
      </dgm:prSet>
      <dgm:spPr/>
    </dgm:pt>
    <dgm:pt modelId="{664E84DD-4010-4CAC-9B1E-6D2B8A4252D3}" type="pres">
      <dgm:prSet presAssocID="{B66113A1-D5FB-4786-9F1E-82C1D036410B}" presName="rootComposite" presStyleCnt="0"/>
      <dgm:spPr/>
    </dgm:pt>
    <dgm:pt modelId="{921BF834-7C76-4ECB-BA26-AC7F1698FACD}" type="pres">
      <dgm:prSet presAssocID="{B66113A1-D5FB-4786-9F1E-82C1D036410B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310EF47-013D-450C-A5C2-2C8F155276BB}" type="pres">
      <dgm:prSet presAssocID="{B66113A1-D5FB-4786-9F1E-82C1D036410B}" presName="rootConnector" presStyleLbl="node2" presStyleIdx="1" presStyleCnt="2"/>
      <dgm:spPr/>
      <dgm:t>
        <a:bodyPr/>
        <a:lstStyle/>
        <a:p>
          <a:endParaRPr lang="en-AU"/>
        </a:p>
      </dgm:t>
    </dgm:pt>
    <dgm:pt modelId="{2216059C-6EDD-4490-AF40-7BE18C09CF83}" type="pres">
      <dgm:prSet presAssocID="{B66113A1-D5FB-4786-9F1E-82C1D036410B}" presName="hierChild4" presStyleCnt="0"/>
      <dgm:spPr/>
    </dgm:pt>
    <dgm:pt modelId="{DCB1D7D3-9944-4B1C-8DD7-70450AF327C4}" type="pres">
      <dgm:prSet presAssocID="{B66113A1-D5FB-4786-9F1E-82C1D036410B}" presName="hierChild5" presStyleCnt="0"/>
      <dgm:spPr/>
    </dgm:pt>
    <dgm:pt modelId="{1238D2DC-FE55-46AC-A358-66A49078914E}" type="pres">
      <dgm:prSet presAssocID="{7A80EA8E-5FFC-40F8-AE09-9976E43EB8CF}" presName="hierChild3" presStyleCnt="0"/>
      <dgm:spPr/>
    </dgm:pt>
  </dgm:ptLst>
  <dgm:cxnLst>
    <dgm:cxn modelId="{2F3D8773-034A-46D7-A55D-02676D9A420B}" srcId="{DDADCC51-35A3-48A0-A77E-AF09E9E4ADED}" destId="{7A80EA8E-5FFC-40F8-AE09-9976E43EB8CF}" srcOrd="0" destOrd="0" parTransId="{ABC15D98-52C0-45E7-A1B7-022C2EE1DC5B}" sibTransId="{3B224A75-61AD-4803-9A92-ECC0D82AB4E2}"/>
    <dgm:cxn modelId="{92BA86C8-1A8B-4ACF-BE2B-0AAB57A75DB7}" type="presOf" srcId="{D937FC3C-BAA3-46B7-A356-A079F24C848F}" destId="{F7F65C17-1C7B-437B-AEEA-91632EAB3E70}" srcOrd="0" destOrd="0" presId="urn:microsoft.com/office/officeart/2005/8/layout/orgChart1"/>
    <dgm:cxn modelId="{3618FC44-66F6-4233-B642-27C44976E6C0}" type="presOf" srcId="{8B72123C-1D19-4E49-B3DD-027363224C76}" destId="{19E88930-9E6C-478F-BFDF-CD501AAAEB8A}" srcOrd="1" destOrd="0" presId="urn:microsoft.com/office/officeart/2005/8/layout/orgChart1"/>
    <dgm:cxn modelId="{53CFD490-46A9-41C9-B43E-0824F1D1602B}" type="presOf" srcId="{B66113A1-D5FB-4786-9F1E-82C1D036410B}" destId="{921BF834-7C76-4ECB-BA26-AC7F1698FACD}" srcOrd="0" destOrd="0" presId="urn:microsoft.com/office/officeart/2005/8/layout/orgChart1"/>
    <dgm:cxn modelId="{D790E028-E007-488D-9F54-EAF501392DF0}" type="presOf" srcId="{BB351C3B-909B-44EC-AE7F-1F2DB7D4261B}" destId="{F687B39A-ECFF-4EC3-8839-46A3F13D8EF5}" srcOrd="0" destOrd="0" presId="urn:microsoft.com/office/officeart/2005/8/layout/orgChart1"/>
    <dgm:cxn modelId="{50F7F14A-2B49-41F5-BCE2-2A92954084A8}" type="presOf" srcId="{7A80EA8E-5FFC-40F8-AE09-9976E43EB8CF}" destId="{AF261FD9-5512-412A-983F-C01D57E145ED}" srcOrd="1" destOrd="0" presId="urn:microsoft.com/office/officeart/2005/8/layout/orgChart1"/>
    <dgm:cxn modelId="{082549BE-3D12-4E49-95B9-118AC6A2892E}" type="presOf" srcId="{DDADCC51-35A3-48A0-A77E-AF09E9E4ADED}" destId="{B590E911-99E1-42CF-8FBC-493AE9F4CB83}" srcOrd="0" destOrd="0" presId="urn:microsoft.com/office/officeart/2005/8/layout/orgChart1"/>
    <dgm:cxn modelId="{FFC783E2-76BC-46D8-AD19-E82C85CABF7E}" type="presOf" srcId="{B66113A1-D5FB-4786-9F1E-82C1D036410B}" destId="{7310EF47-013D-450C-A5C2-2C8F155276BB}" srcOrd="1" destOrd="0" presId="urn:microsoft.com/office/officeart/2005/8/layout/orgChart1"/>
    <dgm:cxn modelId="{7C862068-410A-46E8-8676-BC5B03FC0D11}" type="presOf" srcId="{8B72123C-1D19-4E49-B3DD-027363224C76}" destId="{4CCDC8A3-9889-40EA-BEF7-FE19DBBBDF8B}" srcOrd="0" destOrd="0" presId="urn:microsoft.com/office/officeart/2005/8/layout/orgChart1"/>
    <dgm:cxn modelId="{94363F8F-C04F-4522-9E3A-D28580C12686}" srcId="{7A80EA8E-5FFC-40F8-AE09-9976E43EB8CF}" destId="{B66113A1-D5FB-4786-9F1E-82C1D036410B}" srcOrd="1" destOrd="0" parTransId="{D937FC3C-BAA3-46B7-A356-A079F24C848F}" sibTransId="{3A39413F-E3BA-4224-ABB7-02E7DC726104}"/>
    <dgm:cxn modelId="{42D22EF4-0674-47E4-A25B-860D92F52B86}" type="presOf" srcId="{7A80EA8E-5FFC-40F8-AE09-9976E43EB8CF}" destId="{9B86FC5F-9C44-4B1A-A203-9957D800DD6D}" srcOrd="0" destOrd="0" presId="urn:microsoft.com/office/officeart/2005/8/layout/orgChart1"/>
    <dgm:cxn modelId="{CE70F000-55F9-4A86-9D4F-E692A9288A94}" srcId="{7A80EA8E-5FFC-40F8-AE09-9976E43EB8CF}" destId="{8B72123C-1D19-4E49-B3DD-027363224C76}" srcOrd="0" destOrd="0" parTransId="{BB351C3B-909B-44EC-AE7F-1F2DB7D4261B}" sibTransId="{D0DBB0D2-2D14-48A5-A684-D2F97F19787E}"/>
    <dgm:cxn modelId="{34F531C7-160F-4827-ADBE-DA86233710E2}" type="presParOf" srcId="{B590E911-99E1-42CF-8FBC-493AE9F4CB83}" destId="{B4F4F586-5316-4483-A7F3-B6D9F20D03F3}" srcOrd="0" destOrd="0" presId="urn:microsoft.com/office/officeart/2005/8/layout/orgChart1"/>
    <dgm:cxn modelId="{9DB25F6C-2104-4598-A83A-E7DC3DD55FC0}" type="presParOf" srcId="{B4F4F586-5316-4483-A7F3-B6D9F20D03F3}" destId="{99226110-D607-4B3A-BB32-DD748A1CC06D}" srcOrd="0" destOrd="0" presId="urn:microsoft.com/office/officeart/2005/8/layout/orgChart1"/>
    <dgm:cxn modelId="{D5CEA93D-64CD-4276-B1C6-276BCC9D0FEC}" type="presParOf" srcId="{99226110-D607-4B3A-BB32-DD748A1CC06D}" destId="{9B86FC5F-9C44-4B1A-A203-9957D800DD6D}" srcOrd="0" destOrd="0" presId="urn:microsoft.com/office/officeart/2005/8/layout/orgChart1"/>
    <dgm:cxn modelId="{1D07F386-E9EE-465E-86FD-1587F4B19C3B}" type="presParOf" srcId="{99226110-D607-4B3A-BB32-DD748A1CC06D}" destId="{AF261FD9-5512-412A-983F-C01D57E145ED}" srcOrd="1" destOrd="0" presId="urn:microsoft.com/office/officeart/2005/8/layout/orgChart1"/>
    <dgm:cxn modelId="{B9AF0FCA-AA8B-4449-996D-7A2A5891B2BF}" type="presParOf" srcId="{B4F4F586-5316-4483-A7F3-B6D9F20D03F3}" destId="{055B038B-59F2-4D33-8C04-12AC6427D5E8}" srcOrd="1" destOrd="0" presId="urn:microsoft.com/office/officeart/2005/8/layout/orgChart1"/>
    <dgm:cxn modelId="{D19D9024-3353-45DE-9896-BF018F628E84}" type="presParOf" srcId="{055B038B-59F2-4D33-8C04-12AC6427D5E8}" destId="{F687B39A-ECFF-4EC3-8839-46A3F13D8EF5}" srcOrd="0" destOrd="0" presId="urn:microsoft.com/office/officeart/2005/8/layout/orgChart1"/>
    <dgm:cxn modelId="{8EAFC589-4A27-41D1-A8DE-CEED55F25D2E}" type="presParOf" srcId="{055B038B-59F2-4D33-8C04-12AC6427D5E8}" destId="{36629885-5FFF-4903-B089-6D18BBDE638D}" srcOrd="1" destOrd="0" presId="urn:microsoft.com/office/officeart/2005/8/layout/orgChart1"/>
    <dgm:cxn modelId="{5D58E3E3-C284-40CB-894E-123B6898CB0D}" type="presParOf" srcId="{36629885-5FFF-4903-B089-6D18BBDE638D}" destId="{08F73DE2-BA32-4D3C-BF69-3797A7F002D9}" srcOrd="0" destOrd="0" presId="urn:microsoft.com/office/officeart/2005/8/layout/orgChart1"/>
    <dgm:cxn modelId="{E4500C9D-FD64-469F-B97C-4FD7B3E398AE}" type="presParOf" srcId="{08F73DE2-BA32-4D3C-BF69-3797A7F002D9}" destId="{4CCDC8A3-9889-40EA-BEF7-FE19DBBBDF8B}" srcOrd="0" destOrd="0" presId="urn:microsoft.com/office/officeart/2005/8/layout/orgChart1"/>
    <dgm:cxn modelId="{26EF2929-BBFD-48B3-8120-BA17AC257795}" type="presParOf" srcId="{08F73DE2-BA32-4D3C-BF69-3797A7F002D9}" destId="{19E88930-9E6C-478F-BFDF-CD501AAAEB8A}" srcOrd="1" destOrd="0" presId="urn:microsoft.com/office/officeart/2005/8/layout/orgChart1"/>
    <dgm:cxn modelId="{D5307A4E-38DC-43A9-B69D-1E5190159139}" type="presParOf" srcId="{36629885-5FFF-4903-B089-6D18BBDE638D}" destId="{BD76DA6B-C5A0-4152-A176-B646EC9683E5}" srcOrd="1" destOrd="0" presId="urn:microsoft.com/office/officeart/2005/8/layout/orgChart1"/>
    <dgm:cxn modelId="{D13EF547-2593-4449-9F89-DE526F63BCFC}" type="presParOf" srcId="{36629885-5FFF-4903-B089-6D18BBDE638D}" destId="{56EC36D9-7751-4D6B-807A-31A98AEEE5A4}" srcOrd="2" destOrd="0" presId="urn:microsoft.com/office/officeart/2005/8/layout/orgChart1"/>
    <dgm:cxn modelId="{9D51DE1E-3F96-4082-96B1-35CE16769515}" type="presParOf" srcId="{055B038B-59F2-4D33-8C04-12AC6427D5E8}" destId="{F7F65C17-1C7B-437B-AEEA-91632EAB3E70}" srcOrd="2" destOrd="0" presId="urn:microsoft.com/office/officeart/2005/8/layout/orgChart1"/>
    <dgm:cxn modelId="{6BDBA3B0-348C-4F99-8A01-EA528CD99A27}" type="presParOf" srcId="{055B038B-59F2-4D33-8C04-12AC6427D5E8}" destId="{644D8FBB-1F30-45F5-8D3E-C6EEFF96818B}" srcOrd="3" destOrd="0" presId="urn:microsoft.com/office/officeart/2005/8/layout/orgChart1"/>
    <dgm:cxn modelId="{D30F8B24-FBA1-4463-9E65-E2997DA74F61}" type="presParOf" srcId="{644D8FBB-1F30-45F5-8D3E-C6EEFF96818B}" destId="{664E84DD-4010-4CAC-9B1E-6D2B8A4252D3}" srcOrd="0" destOrd="0" presId="urn:microsoft.com/office/officeart/2005/8/layout/orgChart1"/>
    <dgm:cxn modelId="{A6009C85-1EDD-449F-A730-1DFBEC4012D0}" type="presParOf" srcId="{664E84DD-4010-4CAC-9B1E-6D2B8A4252D3}" destId="{921BF834-7C76-4ECB-BA26-AC7F1698FACD}" srcOrd="0" destOrd="0" presId="urn:microsoft.com/office/officeart/2005/8/layout/orgChart1"/>
    <dgm:cxn modelId="{658142AA-05B4-4A9D-880B-5FD7EE79B824}" type="presParOf" srcId="{664E84DD-4010-4CAC-9B1E-6D2B8A4252D3}" destId="{7310EF47-013D-450C-A5C2-2C8F155276BB}" srcOrd="1" destOrd="0" presId="urn:microsoft.com/office/officeart/2005/8/layout/orgChart1"/>
    <dgm:cxn modelId="{EE68D5FF-AFB6-417A-AAAC-89D95654A18D}" type="presParOf" srcId="{644D8FBB-1F30-45F5-8D3E-C6EEFF96818B}" destId="{2216059C-6EDD-4490-AF40-7BE18C09CF83}" srcOrd="1" destOrd="0" presId="urn:microsoft.com/office/officeart/2005/8/layout/orgChart1"/>
    <dgm:cxn modelId="{B897EEDE-D8F5-474A-874D-C4C6B1BE72DD}" type="presParOf" srcId="{644D8FBB-1F30-45F5-8D3E-C6EEFF96818B}" destId="{DCB1D7D3-9944-4B1C-8DD7-70450AF327C4}" srcOrd="2" destOrd="0" presId="urn:microsoft.com/office/officeart/2005/8/layout/orgChart1"/>
    <dgm:cxn modelId="{75066D94-F6CD-4F60-BA01-A8BB81DB988F}" type="presParOf" srcId="{B4F4F586-5316-4483-A7F3-B6D9F20D03F3}" destId="{1238D2DC-FE55-46AC-A358-66A49078914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0.10275</cdr:x>
      <cdr:y>0.2035</cdr:y>
    </cdr:from>
    <cdr:to>
      <cdr:x>0.4605</cdr:x>
      <cdr:y>0.2645</cdr:y>
    </cdr:to>
    <cdr:sp macro="" textlink="">
      <cdr:nvSpPr>
        <cdr:cNvPr id="409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46397" y="1143619"/>
          <a:ext cx="3295119" cy="3428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9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AU" sz="1000" b="1" i="0" u="none" strike="noStrike" baseline="0">
              <a:solidFill>
                <a:srgbClr val="FF6600"/>
              </a:solidFill>
              <a:latin typeface="Arial"/>
              <a:cs typeface="Arial"/>
            </a:rPr>
            <a:t>Real GVP Without Productivity Growth</a:t>
          </a:r>
        </a:p>
      </cdr:txBody>
    </cdr:sp>
  </cdr:relSizeAnchor>
  <cdr:relSizeAnchor xmlns:cdr="http://schemas.openxmlformats.org/drawingml/2006/chartDrawing">
    <cdr:from>
      <cdr:x>0.49725</cdr:x>
      <cdr:y>0.18175</cdr:y>
    </cdr:from>
    <cdr:to>
      <cdr:x>0.83125</cdr:x>
      <cdr:y>0.22575</cdr:y>
    </cdr:to>
    <cdr:sp macro="" textlink="">
      <cdr:nvSpPr>
        <cdr:cNvPr id="4098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580008" y="1021390"/>
          <a:ext cx="3076366" cy="24726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9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AU" sz="1000" b="1" i="0" u="none" strike="noStrike" baseline="0">
              <a:solidFill>
                <a:srgbClr val="FF6600"/>
              </a:solidFill>
              <a:latin typeface="Arial"/>
              <a:cs typeface="Arial"/>
            </a:rPr>
            <a:t>Real GVP From Productivity Growth</a:t>
          </a:r>
        </a:p>
      </cdr:txBody>
    </cdr:sp>
  </cdr:relSizeAnchor>
  <cdr:relSizeAnchor xmlns:cdr="http://schemas.openxmlformats.org/drawingml/2006/chartDrawing">
    <cdr:from>
      <cdr:x>0.23775</cdr:x>
      <cdr:y>0.247</cdr:y>
    </cdr:from>
    <cdr:to>
      <cdr:x>0.335</cdr:x>
      <cdr:y>0.72525</cdr:y>
    </cdr:to>
    <cdr:sp macro="" textlink="">
      <cdr:nvSpPr>
        <cdr:cNvPr id="4099" name="Line 3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2189838" y="1388078"/>
          <a:ext cx="895738" cy="2687646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41275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round/>
          <a:headEnd/>
          <a:tailEnd type="triangle" w="lg" len="lg"/>
        </a:ln>
        <a:extLst xmlns:a="http://schemas.openxmlformats.org/drawingml/2006/main">
          <a:ext uri="{909E8E84-426E-40DD-AFC4-6F175D3DCCD1}">
            <a14:hiddenFill xmlns:a14="http://schemas.microsoft.com/office/drawing/2010/main">
              <a:noFill/>
            </a14:hiddenFill>
          </a:ext>
        </a:extLst>
      </cdr:spPr>
    </cdr:sp>
  </cdr:relSizeAnchor>
  <cdr:relSizeAnchor xmlns:cdr="http://schemas.openxmlformats.org/drawingml/2006/chartDrawing">
    <cdr:from>
      <cdr:x>0.6325</cdr:x>
      <cdr:y>0.247</cdr:y>
    </cdr:from>
    <cdr:to>
      <cdr:x>0.73125</cdr:x>
      <cdr:y>0.57075</cdr:y>
    </cdr:to>
    <cdr:sp macro="" textlink="">
      <cdr:nvSpPr>
        <cdr:cNvPr id="4100" name="Line 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5825752" y="1388078"/>
          <a:ext cx="909554" cy="1819394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41275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round/>
          <a:headEnd/>
          <a:tailEnd type="triangle" w="lg" len="lg"/>
        </a:ln>
        <a:extLst xmlns:a="http://schemas.openxmlformats.org/drawingml/2006/main">
          <a:ext uri="{909E8E84-426E-40DD-AFC4-6F175D3DCCD1}">
            <a14:hiddenFill xmlns:a14="http://schemas.microsoft.com/office/drawing/2010/main">
              <a:noFill/>
            </a14:hiddenFill>
          </a:ext>
        </a:extLst>
      </cdr:spPr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noProof="0" smtClean="0"/>
              <a:t>Click to edit Master text styles</a:t>
            </a:r>
          </a:p>
          <a:p>
            <a:pPr lvl="1"/>
            <a:r>
              <a:rPr lang="en-AU" altLang="en-US" noProof="0" smtClean="0"/>
              <a:t>Second level</a:t>
            </a:r>
          </a:p>
          <a:p>
            <a:pPr lvl="2"/>
            <a:r>
              <a:rPr lang="en-AU" altLang="en-US" noProof="0" smtClean="0"/>
              <a:t>Third level</a:t>
            </a:r>
          </a:p>
          <a:p>
            <a:pPr lvl="3"/>
            <a:r>
              <a:rPr lang="en-AU" altLang="en-US" noProof="0" smtClean="0"/>
              <a:t>Fourth level</a:t>
            </a:r>
          </a:p>
          <a:p>
            <a:pPr lvl="4"/>
            <a:r>
              <a:rPr lang="en-AU" altLang="en-US" noProof="0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25A4643-0DA3-46BA-8CF6-3D839344592D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418137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23F6E47-1430-487C-857C-2F0DF067A315}" type="slidenum">
              <a:rPr lang="en-AU" altLang="en-US" sz="1200" smtClean="0"/>
              <a:pPr/>
              <a:t>1</a:t>
            </a:fld>
            <a:endParaRPr lang="en-AU" altLang="en-US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2218984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4A78E1F-C34B-4C69-884B-1E9116AD32CF}" type="slidenum">
              <a:rPr lang="en-AU" altLang="en-US" sz="1200" smtClean="0"/>
              <a:pPr/>
              <a:t>16</a:t>
            </a:fld>
            <a:endParaRPr lang="en-AU" altLang="en-US" sz="120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4818903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632DF16-3B6C-49D0-9F40-DFC254B6CADE}" type="slidenum">
              <a:rPr lang="en-AU" altLang="en-US" sz="1200" smtClean="0"/>
              <a:pPr/>
              <a:t>17</a:t>
            </a:fld>
            <a:endParaRPr lang="en-AU" altLang="en-US" sz="1200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37366905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F54F89A-79BB-40A8-8A87-D2417A44E425}" type="slidenum">
              <a:rPr lang="en-AU" altLang="en-US" sz="1200" smtClean="0"/>
              <a:pPr/>
              <a:t>21</a:t>
            </a:fld>
            <a:endParaRPr lang="en-AU" altLang="en-US" sz="1200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6868669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E77EC0F-7F38-4D49-A2EB-370EC6A0B1D3}" type="slidenum">
              <a:rPr lang="en-AU" altLang="en-US" sz="1200" smtClean="0"/>
              <a:pPr/>
              <a:t>22</a:t>
            </a:fld>
            <a:endParaRPr lang="en-AU" altLang="en-US" sz="120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2902839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425670A-6A2F-450E-80AC-ECEFCF3F9B76}" type="slidenum">
              <a:rPr lang="en-AU" altLang="en-US" sz="1200" smtClean="0"/>
              <a:pPr/>
              <a:t>6</a:t>
            </a:fld>
            <a:endParaRPr lang="en-AU" altLang="en-US" sz="1200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1752324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915A1DC-8D50-460E-BC34-37A42E3A606C}" type="slidenum">
              <a:rPr lang="en-AU" altLang="en-US" sz="1200" smtClean="0"/>
              <a:pPr/>
              <a:t>7</a:t>
            </a:fld>
            <a:endParaRPr lang="en-AU" altLang="en-US" sz="120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65878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55E8263-CB0C-4CFE-9A43-8C8279023898}" type="slidenum">
              <a:rPr lang="en-AU" altLang="en-US" sz="1200" smtClean="0"/>
              <a:pPr/>
              <a:t>8</a:t>
            </a:fld>
            <a:endParaRPr lang="en-AU" altLang="en-US" sz="120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1299280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DF91B15-90AD-4250-BB83-B44FEE459D87}" type="slidenum">
              <a:rPr lang="en-AU" altLang="en-US" sz="1200" smtClean="0"/>
              <a:pPr/>
              <a:t>9</a:t>
            </a:fld>
            <a:endParaRPr lang="en-AU" altLang="en-US" sz="12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4116696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1DE42ED-36B4-4685-8B2B-763A271C776F}" type="slidenum">
              <a:rPr lang="en-AU" altLang="en-US" sz="1200" smtClean="0"/>
              <a:pPr/>
              <a:t>12</a:t>
            </a:fld>
            <a:endParaRPr lang="en-AU" altLang="en-US" sz="120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949913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AD2F329-DAAD-4756-9A4F-5068850CB913}" type="slidenum">
              <a:rPr lang="en-AU" altLang="en-US" sz="1200" smtClean="0"/>
              <a:pPr/>
              <a:t>13</a:t>
            </a:fld>
            <a:endParaRPr lang="en-AU" altLang="en-US" sz="120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40572719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31F3B30-CD05-42B9-B5F0-40DBAE3DF281}" type="slidenum">
              <a:rPr lang="en-AU" altLang="en-US" sz="1200" smtClean="0"/>
              <a:pPr/>
              <a:t>14</a:t>
            </a:fld>
            <a:endParaRPr lang="en-AU" altLang="en-US" sz="1200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30550687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D2D7E65-DD2E-4457-8DB9-545D9305CF11}" type="slidenum">
              <a:rPr lang="en-AU" altLang="en-US" sz="1200" smtClean="0"/>
              <a:pPr/>
              <a:t>15</a:t>
            </a:fld>
            <a:endParaRPr lang="en-AU" altLang="en-US" sz="120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3772989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7651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endParaRPr lang="en-AU" altLang="en-US" smtClean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116763" y="404813"/>
            <a:ext cx="199231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AU" altLang="en-US" sz="14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www.DavidPannell.net</a:t>
            </a:r>
            <a:endParaRPr lang="en-US" altLang="en-US" sz="14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7" descr="PPT pic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5538"/>
            <a:ext cx="914400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09538"/>
            <a:ext cx="25209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908050"/>
            <a:ext cx="7772400" cy="335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AU" altLang="en-US" noProof="0" smtClean="0"/>
          </a:p>
        </p:txBody>
      </p:sp>
      <p:sp>
        <p:nvSpPr>
          <p:cNvPr id="307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365625"/>
            <a:ext cx="7924800" cy="1447800"/>
          </a:xfrm>
        </p:spPr>
        <p:txBody>
          <a:bodyPr/>
          <a:lstStyle>
            <a:lvl1pPr marL="0" indent="0" algn="ctr">
              <a:buFont typeface="Symbol" pitchFamily="18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AU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890905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1012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228600"/>
            <a:ext cx="2058988" cy="5864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29325" cy="5864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2904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8313" y="1412875"/>
            <a:ext cx="4038600" cy="4679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412875"/>
            <a:ext cx="4038600" cy="4679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82020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412875"/>
            <a:ext cx="8229600" cy="4752975"/>
          </a:xfrm>
        </p:spPr>
        <p:txBody>
          <a:bodyPr/>
          <a:lstStyle/>
          <a:p>
            <a:pPr lvl="0"/>
            <a:endParaRPr lang="en-AU" noProof="0"/>
          </a:p>
        </p:txBody>
      </p:sp>
    </p:spTree>
    <p:extLst>
      <p:ext uri="{BB962C8B-B14F-4D97-AF65-F5344CB8AC3E}">
        <p14:creationId xmlns:p14="http://schemas.microsoft.com/office/powerpoint/2010/main" val="3036620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002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0190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412875"/>
            <a:ext cx="4038600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412875"/>
            <a:ext cx="4038600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829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8705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5149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342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15199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0462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0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AU" alt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412875"/>
            <a:ext cx="8229600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AU" altLang="en-US" smtClean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6092825"/>
            <a:ext cx="9144000" cy="7651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endParaRPr lang="en-AU" altLang="en-US" smtClean="0"/>
          </a:p>
        </p:txBody>
      </p:sp>
      <p:sp>
        <p:nvSpPr>
          <p:cNvPr id="7" name="Text Box 6"/>
          <p:cNvSpPr txBox="1">
            <a:spLocks noChangeArrowheads="1"/>
          </p:cNvSpPr>
          <p:nvPr userDrawn="1"/>
        </p:nvSpPr>
        <p:spPr bwMode="auto">
          <a:xfrm>
            <a:off x="7092950" y="6475413"/>
            <a:ext cx="19907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AU" altLang="en-US" sz="14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www.DavidPannell.net</a:t>
            </a:r>
            <a:endParaRPr lang="en-US" altLang="en-US" sz="14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pic>
        <p:nvPicPr>
          <p:cNvPr id="3078" name="Picture 8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202363"/>
            <a:ext cx="25209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16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anose="05050102010706020507" pitchFamily="18" charset="2"/>
        <a:buChar char="·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Symbol" panose="05050102010706020507" pitchFamily="18" charset="2"/>
        <a:buChar char="¨"/>
        <a:defRPr sz="2400" b="1">
          <a:solidFill>
            <a:schemeClr val="tx2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.png"/><Relationship Id="rId4" Type="http://schemas.openxmlformats.org/officeDocument/2006/relationships/oleObject" Target="../embeddings/oleObject2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25538"/>
            <a:ext cx="7772400" cy="3352800"/>
          </a:xfrm>
        </p:spPr>
        <p:txBody>
          <a:bodyPr/>
          <a:lstStyle/>
          <a:p>
            <a:pPr eaLnBrk="1" hangingPunct="1"/>
            <a:r>
              <a:rPr lang="en-AU" dirty="0"/>
              <a:t>The nature of the adoption process in agriculture</a:t>
            </a:r>
            <a:endParaRPr lang="en-AU" alt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AU" altLang="en-US" smtClean="0"/>
              <a:t>David Pannell</a:t>
            </a:r>
          </a:p>
          <a:p>
            <a:pPr eaLnBrk="1" hangingPunct="1">
              <a:lnSpc>
                <a:spcPct val="90000"/>
              </a:lnSpc>
            </a:pPr>
            <a:r>
              <a:rPr lang="en-AU" altLang="en-US" sz="1600" i="1" smtClean="0"/>
              <a:t>School of Agricultural and Resource Economics</a:t>
            </a:r>
          </a:p>
          <a:p>
            <a:pPr eaLnBrk="1" hangingPunct="1">
              <a:lnSpc>
                <a:spcPct val="90000"/>
              </a:lnSpc>
            </a:pPr>
            <a:r>
              <a:rPr lang="en-AU" altLang="en-US" sz="1600" i="1" smtClean="0"/>
              <a:t>University of Western Australia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Categories of adopters</a:t>
            </a:r>
          </a:p>
        </p:txBody>
      </p:sp>
      <p:sp>
        <p:nvSpPr>
          <p:cNvPr id="443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Kernal of truth</a:t>
            </a:r>
          </a:p>
          <a:p>
            <a:pPr eaLnBrk="1" hangingPunct="1"/>
            <a:r>
              <a:rPr lang="en-US" altLang="en-US" smtClean="0"/>
              <a:t>But given too</a:t>
            </a:r>
            <a:br>
              <a:rPr lang="en-US" altLang="en-US" smtClean="0"/>
            </a:br>
            <a:r>
              <a:rPr lang="en-US" altLang="en-US" smtClean="0"/>
              <a:t>much emphasis</a:t>
            </a:r>
          </a:p>
          <a:p>
            <a:pPr eaLnBrk="1" hangingPunct="1"/>
            <a:r>
              <a:rPr lang="en-US" altLang="en-US" smtClean="0"/>
              <a:t>Don’t forget </a:t>
            </a:r>
            <a:br>
              <a:rPr lang="en-US" altLang="en-US" smtClean="0"/>
            </a:br>
            <a:r>
              <a:rPr lang="en-US" altLang="en-US" smtClean="0"/>
              <a:t>the practices</a:t>
            </a:r>
          </a:p>
          <a:p>
            <a:pPr eaLnBrk="1" hangingPunct="1"/>
            <a:r>
              <a:rPr lang="en-US" altLang="en-US" smtClean="0"/>
              <a:t>An individual could be</a:t>
            </a:r>
          </a:p>
          <a:p>
            <a:pPr lvl="1" eaLnBrk="1" hangingPunct="1"/>
            <a:r>
              <a:rPr lang="en-US" altLang="en-US" smtClean="0"/>
              <a:t>Early adopter for a new crop variety</a:t>
            </a:r>
          </a:p>
          <a:p>
            <a:pPr lvl="1" eaLnBrk="1" hangingPunct="1"/>
            <a:r>
              <a:rPr lang="en-US" altLang="en-US" smtClean="0"/>
              <a:t>Laggard for a new pasture species</a:t>
            </a:r>
            <a:br>
              <a:rPr lang="en-US" altLang="en-US" smtClean="0"/>
            </a:br>
            <a:endParaRPr lang="en-US" altLang="en-US" smtClean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268413"/>
            <a:ext cx="4525962" cy="282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339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516063"/>
            <a:ext cx="7772400" cy="3352800"/>
          </a:xfrm>
        </p:spPr>
        <p:txBody>
          <a:bodyPr/>
          <a:lstStyle/>
          <a:p>
            <a:pPr eaLnBrk="1" hangingPunct="1"/>
            <a:r>
              <a:rPr lang="en-US" altLang="en-US" smtClean="0"/>
              <a:t>The human dimension</a:t>
            </a:r>
            <a:br>
              <a:rPr lang="en-US" altLang="en-US" smtClean="0"/>
            </a:br>
            <a:r>
              <a:rPr lang="en-US" altLang="en-US" smtClean="0"/>
              <a:t/>
            </a:r>
            <a:br>
              <a:rPr lang="en-US" altLang="en-US" smtClean="0"/>
            </a:br>
            <a:r>
              <a:rPr lang="en-US" altLang="en-US" smtClean="0"/>
              <a:t>The innovative practice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7580313" y="3500438"/>
            <a:ext cx="66357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Symbol" panose="05050102010706020507" pitchFamily="18" charset="2"/>
              <a:buChar char="·"/>
              <a:defRPr sz="30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Symbol" panose="05050102010706020507" pitchFamily="18" charset="2"/>
              <a:buChar char="¨"/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4800">
                <a:solidFill>
                  <a:srgbClr val="FF0000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468313" y="763588"/>
          <a:ext cx="8208962" cy="4752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61136" name="Text Box 16"/>
          <p:cNvSpPr txBox="1">
            <a:spLocks noChangeArrowheads="1"/>
          </p:cNvSpPr>
          <p:nvPr/>
        </p:nvSpPr>
        <p:spPr bwMode="auto">
          <a:xfrm>
            <a:off x="3419475" y="4149725"/>
            <a:ext cx="6635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Symbol" panose="05050102010706020507" pitchFamily="18" charset="2"/>
              <a:buChar char="·"/>
              <a:defRPr sz="30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Symbol" panose="05050102010706020507" pitchFamily="18" charset="2"/>
              <a:buChar char="¨"/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4800">
                <a:solidFill>
                  <a:srgbClr val="FF0000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</a:t>
            </a:r>
          </a:p>
        </p:txBody>
      </p:sp>
      <p:cxnSp>
        <p:nvCxnSpPr>
          <p:cNvPr id="4" name="Straight Connector 3"/>
          <p:cNvCxnSpPr/>
          <p:nvPr/>
        </p:nvCxnSpPr>
        <p:spPr bwMode="auto">
          <a:xfrm flipH="1">
            <a:off x="4083050" y="2780928"/>
            <a:ext cx="488950" cy="72008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Connector 5"/>
          <p:cNvCxnSpPr/>
          <p:nvPr/>
        </p:nvCxnSpPr>
        <p:spPr bwMode="auto">
          <a:xfrm>
            <a:off x="4716016" y="2780928"/>
            <a:ext cx="432048" cy="72008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Relative advantage</a:t>
            </a:r>
          </a:p>
        </p:txBody>
      </p:sp>
      <p:sp>
        <p:nvSpPr>
          <p:cNvPr id="22531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57200" y="1412875"/>
            <a:ext cx="4038600" cy="5029200"/>
          </a:xfrm>
        </p:spPr>
        <p:txBody>
          <a:bodyPr/>
          <a:lstStyle/>
          <a:p>
            <a:pPr eaLnBrk="1" hangingPunct="1"/>
            <a:r>
              <a:rPr lang="en-US" altLang="en-US" sz="3000" smtClean="0"/>
              <a:t>Economic benefits</a:t>
            </a:r>
          </a:p>
          <a:p>
            <a:pPr lvl="1" eaLnBrk="1" hangingPunct="1"/>
            <a:r>
              <a:rPr lang="en-US" altLang="en-US" sz="2000" smtClean="0"/>
              <a:t>Profitability of practice</a:t>
            </a:r>
          </a:p>
          <a:p>
            <a:pPr lvl="1" eaLnBrk="1" hangingPunct="1"/>
            <a:r>
              <a:rPr lang="en-US" altLang="en-US" sz="2000" smtClean="0"/>
              <a:t>Farming systems effects</a:t>
            </a:r>
          </a:p>
          <a:p>
            <a:pPr lvl="1" eaLnBrk="1" hangingPunct="1"/>
            <a:r>
              <a:rPr lang="en-US" altLang="en-US" sz="2000" smtClean="0"/>
              <a:t>Adjustment cost</a:t>
            </a:r>
          </a:p>
          <a:p>
            <a:pPr lvl="1" eaLnBrk="1" hangingPunct="1"/>
            <a:r>
              <a:rPr lang="en-US" altLang="en-US" sz="2000" smtClean="0"/>
              <a:t>Riskiness</a:t>
            </a:r>
          </a:p>
          <a:p>
            <a:pPr lvl="1" eaLnBrk="1" hangingPunct="1"/>
            <a:r>
              <a:rPr lang="en-US" altLang="en-US" sz="2000" smtClean="0"/>
              <a:t>Compatibility</a:t>
            </a:r>
          </a:p>
          <a:p>
            <a:pPr lvl="1" eaLnBrk="1" hangingPunct="1"/>
            <a:r>
              <a:rPr lang="en-US" altLang="en-US" sz="2000" smtClean="0"/>
              <a:t>Complexity</a:t>
            </a:r>
          </a:p>
          <a:p>
            <a:pPr lvl="1" eaLnBrk="1" hangingPunct="1"/>
            <a:r>
              <a:rPr lang="en-US" altLang="en-US" sz="2000" smtClean="0"/>
              <a:t>Opportunity cost</a:t>
            </a:r>
          </a:p>
        </p:txBody>
      </p:sp>
      <p:sp>
        <p:nvSpPr>
          <p:cNvPr id="22532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altLang="en-US" sz="3000" smtClean="0"/>
              <a:t>Compatibility with </a:t>
            </a:r>
          </a:p>
          <a:p>
            <a:pPr lvl="1" eaLnBrk="1" hangingPunct="1"/>
            <a:r>
              <a:rPr lang="en-US" altLang="en-US" sz="2000" smtClean="0"/>
              <a:t>Beliefs/values</a:t>
            </a:r>
          </a:p>
          <a:p>
            <a:pPr lvl="1" eaLnBrk="1" hangingPunct="1"/>
            <a:r>
              <a:rPr lang="en-US" altLang="en-US" sz="2000" smtClean="0"/>
              <a:t>Family goals</a:t>
            </a:r>
          </a:p>
          <a:p>
            <a:pPr lvl="1" eaLnBrk="1" hangingPunct="1"/>
            <a:r>
              <a:rPr lang="en-US" altLang="en-US" sz="2000" smtClean="0"/>
              <a:t>Self image</a:t>
            </a:r>
          </a:p>
          <a:p>
            <a:pPr lvl="1" eaLnBrk="1" hangingPunct="1"/>
            <a:r>
              <a:rPr lang="en-US" altLang="en-US" sz="2000" smtClean="0"/>
              <a:t>Brand preference</a:t>
            </a:r>
          </a:p>
          <a:p>
            <a:pPr eaLnBrk="1" hangingPunct="1"/>
            <a:endParaRPr lang="en-US" altLang="en-US" sz="3000" smtClean="0"/>
          </a:p>
          <a:p>
            <a:pPr eaLnBrk="1" hangingPunct="1"/>
            <a:r>
              <a:rPr lang="en-US" altLang="en-US" sz="3000" smtClean="0"/>
              <a:t>Environmental </a:t>
            </a:r>
          </a:p>
          <a:p>
            <a:pPr lvl="1" eaLnBrk="1" hangingPunct="1"/>
            <a:r>
              <a:rPr lang="en-US" altLang="en-US" sz="2000" smtClean="0"/>
              <a:t>Values of landholder</a:t>
            </a:r>
          </a:p>
          <a:p>
            <a:pPr lvl="1" eaLnBrk="1" hangingPunct="1"/>
            <a:r>
              <a:rPr lang="en-US" altLang="en-US" sz="2000" smtClean="0"/>
              <a:t>Threats</a:t>
            </a:r>
          </a:p>
          <a:p>
            <a:pPr lvl="1" eaLnBrk="1" hangingPunct="1"/>
            <a:r>
              <a:rPr lang="en-US" altLang="en-US" sz="2000" smtClean="0"/>
              <a:t>Benefits of practice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5"/>
          <p:cNvGraphicFramePr>
            <a:graphicFrameLocks noChangeAspect="1"/>
          </p:cNvGraphicFramePr>
          <p:nvPr/>
        </p:nvGraphicFramePr>
        <p:xfrm>
          <a:off x="893763" y="1428750"/>
          <a:ext cx="7494587" cy="516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8" name="Worksheet" r:id="rId4" imgW="4989576" imgH="3441192" progId="Excel.Sheet.8">
                  <p:embed/>
                </p:oleObj>
              </mc:Choice>
              <mc:Fallback>
                <p:oleObj name="Worksheet" r:id="rId4" imgW="4989576" imgH="3441192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3763" y="1428750"/>
                        <a:ext cx="7494587" cy="5168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79" name="Rectangle 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z="4000" smtClean="0"/>
              <a:t>Relative advantage driving peak adoption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468313" y="763588"/>
          <a:ext cx="8208962" cy="4752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7885113" y="4149725"/>
            <a:ext cx="6635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Symbol" panose="05050102010706020507" pitchFamily="18" charset="2"/>
              <a:buChar char="·"/>
              <a:defRPr sz="30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Symbol" panose="05050102010706020507" pitchFamily="18" charset="2"/>
              <a:buChar char="¨"/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4800">
                <a:solidFill>
                  <a:srgbClr val="FF0000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</a:t>
            </a:r>
          </a:p>
        </p:txBody>
      </p:sp>
      <p:cxnSp>
        <p:nvCxnSpPr>
          <p:cNvPr id="5" name="Straight Connector 4"/>
          <p:cNvCxnSpPr/>
          <p:nvPr/>
        </p:nvCxnSpPr>
        <p:spPr bwMode="auto">
          <a:xfrm flipH="1">
            <a:off x="4083050" y="2780928"/>
            <a:ext cx="488950" cy="72008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Connector 5"/>
          <p:cNvCxnSpPr/>
          <p:nvPr/>
        </p:nvCxnSpPr>
        <p:spPr bwMode="auto">
          <a:xfrm>
            <a:off x="4716016" y="2780928"/>
            <a:ext cx="432048" cy="72008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Trialability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How easy is it to get over the learning hump?</a:t>
            </a:r>
          </a:p>
        </p:txBody>
      </p:sp>
      <p:pic>
        <p:nvPicPr>
          <p:cNvPr id="27652" name="Picture 5" descr="Arabian-Camel-800x6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2617788"/>
            <a:ext cx="5243512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Factors reducing value of trialling</a:t>
            </a:r>
          </a:p>
        </p:txBody>
      </p:sp>
      <p:sp>
        <p:nvSpPr>
          <p:cNvPr id="340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altLang="en-US" dirty="0"/>
              <a:t>Ease of trialling</a:t>
            </a:r>
          </a:p>
          <a:p>
            <a:pPr lvl="1"/>
            <a:r>
              <a:rPr lang="en-AU" altLang="en-US" dirty="0"/>
              <a:t>Can it work on a small scale</a:t>
            </a:r>
            <a:r>
              <a:rPr lang="en-AU" altLang="en-US" dirty="0" smtClean="0"/>
              <a:t>?</a:t>
            </a:r>
            <a:endParaRPr lang="en-AU" altLang="en-US" dirty="0"/>
          </a:p>
          <a:p>
            <a:r>
              <a:rPr lang="en-AU" altLang="en-US" dirty="0"/>
              <a:t>Complexity</a:t>
            </a:r>
          </a:p>
          <a:p>
            <a:pPr lvl="1"/>
            <a:r>
              <a:rPr lang="en-AU" altLang="en-US" dirty="0"/>
              <a:t>Can results from a trial be discerned</a:t>
            </a:r>
            <a:r>
              <a:rPr lang="en-AU" altLang="en-US" dirty="0" smtClean="0"/>
              <a:t>?</a:t>
            </a:r>
            <a:endParaRPr lang="en-AU" altLang="en-US" dirty="0"/>
          </a:p>
          <a:p>
            <a:pPr lvl="1"/>
            <a:r>
              <a:rPr lang="en-AU" altLang="en-US" dirty="0"/>
              <a:t>Do results occur quickly?</a:t>
            </a:r>
          </a:p>
          <a:p>
            <a:pPr lvl="1"/>
            <a:r>
              <a:rPr lang="en-AU" altLang="en-US" dirty="0"/>
              <a:t>Is it similar to existing practices?</a:t>
            </a:r>
          </a:p>
          <a:p>
            <a:r>
              <a:rPr lang="en-AU" altLang="en-US" dirty="0" smtClean="0"/>
              <a:t>Observability</a:t>
            </a:r>
            <a:endParaRPr lang="en-AU" altLang="en-US" dirty="0"/>
          </a:p>
          <a:p>
            <a:pPr lvl="1"/>
            <a:r>
              <a:rPr lang="en-AU" altLang="en-US" dirty="0"/>
              <a:t>Is the practice obvious to neighbours (to enhance diffusion</a:t>
            </a:r>
            <a:r>
              <a:rPr lang="en-AU" altLang="en-US" dirty="0" smtClean="0"/>
              <a:t>)</a:t>
            </a:r>
            <a:endParaRPr lang="en-AU" altLang="en-US" dirty="0"/>
          </a:p>
          <a:p>
            <a:pPr eaLnBrk="1" hangingPunct="1"/>
            <a:endParaRPr lang="en-US" altLang="en-US" dirty="0" smtClean="0"/>
          </a:p>
        </p:txBody>
      </p:sp>
      <p:pic>
        <p:nvPicPr>
          <p:cNvPr id="29700" name="Picture 6" descr="geoprobe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513" y="1476375"/>
            <a:ext cx="49530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099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Some key lessons</a:t>
            </a:r>
          </a:p>
        </p:txBody>
      </p:sp>
      <p:sp>
        <p:nvSpPr>
          <p:cNvPr id="31747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AU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52475"/>
          </a:xfrm>
        </p:spPr>
        <p:txBody>
          <a:bodyPr/>
          <a:lstStyle/>
          <a:p>
            <a:pPr eaLnBrk="1" hangingPunct="1"/>
            <a:r>
              <a:rPr lang="en-AU" altLang="en-US" sz="4000" smtClean="0"/>
              <a:t>Factors influence different stages</a:t>
            </a:r>
          </a:p>
        </p:txBody>
      </p:sp>
      <p:graphicFrame>
        <p:nvGraphicFramePr>
          <p:cNvPr id="4" name="Group 45"/>
          <p:cNvGraphicFramePr>
            <a:graphicFrameLocks/>
          </p:cNvGraphicFramePr>
          <p:nvPr/>
        </p:nvGraphicFramePr>
        <p:xfrm>
          <a:off x="468313" y="981075"/>
          <a:ext cx="8229600" cy="5075239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8230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AU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Stage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Social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Technology: </a:t>
                      </a:r>
                      <a:b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</a:b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relative adv.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Technology: </a:t>
                      </a:r>
                      <a:b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</a:br>
                      <a:r>
                        <a:rPr kumimoji="0" lang="en-US" alt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trialability</a:t>
                      </a: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Awareness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***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endParaRPr kumimoji="0" lang="en-AU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endParaRPr kumimoji="0" lang="en-AU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Non-trial evaluation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***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*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**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Trial eval.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**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**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***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Adoption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*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***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*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Revision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*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***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*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Disadoption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*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***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Symbol" panose="05050102010706020507" pitchFamily="18" charset="2"/>
                        <a:defRPr sz="30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Symbol" panose="05050102010706020507" pitchFamily="18" charset="2"/>
                        <a:defRPr sz="2000" b="1">
                          <a:solidFill>
                            <a:schemeClr val="tx2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</a:pPr>
                      <a:endParaRPr kumimoji="0" lang="en-AU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976562"/>
              </p:ext>
            </p:extLst>
          </p:nvPr>
        </p:nvGraphicFramePr>
        <p:xfrm>
          <a:off x="130697" y="228600"/>
          <a:ext cx="8904832" cy="5613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6407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Each practice has its own adoption story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Zero tillage</a:t>
            </a:r>
          </a:p>
          <a:p>
            <a:pPr eaLnBrk="1" hangingPunct="1"/>
            <a:r>
              <a:rPr lang="en-AU" altLang="en-US" smtClean="0"/>
              <a:t>Integrated weed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z="4000" smtClean="0"/>
              <a:t>Factors influencing no-till adoption</a:t>
            </a:r>
            <a:endParaRPr lang="en-US" altLang="en-US" sz="400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4800600"/>
          </a:xfrm>
        </p:spPr>
        <p:txBody>
          <a:bodyPr/>
          <a:lstStyle/>
          <a:p>
            <a:pPr marL="363538" indent="-363538" eaLnBrk="1" hangingPunct="1"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AU" altLang="en-US" sz="2500" smtClean="0">
                <a:cs typeface="Times New Roman" panose="02020603050405020304" pitchFamily="18" charset="0"/>
              </a:rPr>
              <a:t>Higher education</a:t>
            </a:r>
          </a:p>
          <a:p>
            <a:pPr marL="363538" indent="-363538"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AU" altLang="en-US" sz="2500" smtClean="0">
                <a:cs typeface="Times New Roman" panose="02020603050405020304" pitchFamily="18" charset="0"/>
              </a:rPr>
              <a:t>Participation in extension activities </a:t>
            </a:r>
          </a:p>
          <a:p>
            <a:pPr marL="363538" indent="-363538"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AU" altLang="en-US" sz="2500" smtClean="0">
                <a:cs typeface="Times New Roman" panose="02020603050405020304" pitchFamily="18" charset="0"/>
              </a:rPr>
              <a:t>Use of paid consultant</a:t>
            </a:r>
          </a:p>
          <a:p>
            <a:pPr marL="363538" indent="-363538"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AU" altLang="en-US" sz="2500" smtClean="0">
                <a:cs typeface="Times New Roman" panose="02020603050405020304" pitchFamily="18" charset="0"/>
              </a:rPr>
              <a:t>Years since first awareness of nearby no-till adopter </a:t>
            </a:r>
          </a:p>
          <a:p>
            <a:pPr marL="363538" indent="-363538" eaLnBrk="1" hangingPunct="1"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AU" altLang="en-US" sz="2500" smtClean="0"/>
              <a:t>Occurrence of a very dry year</a:t>
            </a:r>
          </a:p>
          <a:p>
            <a:pPr marL="363538" indent="-363538" eaLnBrk="1" hangingPunct="1"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AU" altLang="en-US" sz="2500" smtClean="0"/>
              <a:t>Fall in price of glyphosate</a:t>
            </a:r>
          </a:p>
          <a:p>
            <a:pPr marL="363538" indent="-363538" eaLnBrk="1" hangingPunct="1"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AU" altLang="en-US" sz="2500" smtClean="0">
                <a:cs typeface="Times New Roman" panose="02020603050405020304" pitchFamily="18" charset="0"/>
              </a:rPr>
              <a:t>Location (region/state) &amp; average rainfall</a:t>
            </a:r>
            <a:endParaRPr lang="en-US" altLang="en-US" sz="2500" smtClean="0">
              <a:cs typeface="Times New Roman" panose="02020603050405020304" pitchFamily="18" charset="0"/>
            </a:endParaRPr>
          </a:p>
          <a:p>
            <a:pPr marL="363538" indent="-363538" eaLnBrk="1" hangingPunct="1"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AU" altLang="en-US" sz="2500" smtClean="0">
                <a:cs typeface="Times New Roman" panose="02020603050405020304" pitchFamily="18" charset="0"/>
              </a:rPr>
              <a:t>Effectiveness of pre-emergent herbicide (trifluralin)</a:t>
            </a:r>
          </a:p>
          <a:p>
            <a:pPr marL="363538" indent="-363538" eaLnBrk="1" hangingPunct="1"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AU" altLang="en-US" sz="2500" smtClean="0">
                <a:cs typeface="Times New Roman" panose="02020603050405020304" pitchFamily="18" charset="0"/>
              </a:rPr>
              <a:t>Soil-moisture-conservation &amp; seeding timeliness </a:t>
            </a:r>
          </a:p>
        </p:txBody>
      </p:sp>
      <p:sp>
        <p:nvSpPr>
          <p:cNvPr id="448516" name="Text Box 4"/>
          <p:cNvSpPr txBox="1">
            <a:spLocks noChangeArrowheads="1"/>
          </p:cNvSpPr>
          <p:nvPr/>
        </p:nvSpPr>
        <p:spPr bwMode="auto">
          <a:xfrm>
            <a:off x="395288" y="5589588"/>
            <a:ext cx="8137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Symbol" panose="05050102010706020507" pitchFamily="18" charset="2"/>
              <a:buChar char="·"/>
              <a:defRPr sz="30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Symbol" panose="05050102010706020507" pitchFamily="18" charset="2"/>
              <a:buChar char="¨"/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1800" b="1">
                <a:solidFill>
                  <a:srgbClr val="FFFF00"/>
                </a:solidFill>
                <a:latin typeface="Arial" panose="020B0604020202020204" pitchFamily="34" charset="0"/>
              </a:rPr>
              <a:t>NOT SIGNIFICANT: Erosion risk; soil conservation benefits; Landcare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468313" y="5013325"/>
            <a:ext cx="8424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Symbol" panose="05050102010706020507" pitchFamily="18" charset="2"/>
              <a:buChar char="·"/>
              <a:defRPr sz="30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Symbol" panose="05050102010706020507" pitchFamily="18" charset="2"/>
              <a:buChar char="¨"/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CC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82% of decisions correctly predicted </a:t>
            </a:r>
            <a:r>
              <a:rPr lang="en-AU" altLang="en-US" sz="1000">
                <a:solidFill>
                  <a:srgbClr val="FFCC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Source: D’ Emden et al. 2006</a:t>
            </a:r>
            <a:endParaRPr lang="en-AU" altLang="en-US" sz="1800">
              <a:solidFill>
                <a:srgbClr val="FFCCFF"/>
              </a:solidFill>
              <a:latin typeface="Arial" panose="020B0604020202020204" pitchFamily="34" charset="0"/>
            </a:endParaRPr>
          </a:p>
        </p:txBody>
      </p:sp>
      <p:pic>
        <p:nvPicPr>
          <p:cNvPr id="34822" name="Picture 6" descr="ZeroTill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196975"/>
            <a:ext cx="2700337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85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Factors influencing IWM adoption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12875"/>
            <a:ext cx="8291513" cy="4752975"/>
          </a:xfrm>
        </p:spPr>
        <p:txBody>
          <a:bodyPr/>
          <a:lstStyle/>
          <a:p>
            <a:pPr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AU" altLang="en-US" sz="2500" smtClean="0">
                <a:cs typeface="Times New Roman" panose="02020603050405020304" pitchFamily="18" charset="0"/>
              </a:rPr>
              <a:t>Higher use of extension</a:t>
            </a:r>
          </a:p>
          <a:p>
            <a:pPr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AU" altLang="en-US" sz="2500" smtClean="0">
                <a:cs typeface="Times New Roman" panose="02020603050405020304" pitchFamily="18" charset="0"/>
              </a:rPr>
              <a:t>Higher education </a:t>
            </a:r>
          </a:p>
          <a:p>
            <a:pPr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AU" altLang="en-US" sz="2500" smtClean="0">
                <a:cs typeface="Times New Roman" panose="02020603050405020304" pitchFamily="18" charset="0"/>
              </a:rPr>
              <a:t>Lower discount rate for future returns </a:t>
            </a:r>
          </a:p>
          <a:p>
            <a:pPr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AU" altLang="en-US" sz="2500" smtClean="0">
                <a:cs typeface="Times New Roman" panose="02020603050405020304" pitchFamily="18" charset="0"/>
              </a:rPr>
              <a:t>Perception of higher ryegrass control (efficacy) </a:t>
            </a:r>
          </a:p>
          <a:p>
            <a:pPr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AU" altLang="en-US" sz="2500" smtClean="0">
                <a:cs typeface="Times New Roman" panose="02020603050405020304" pitchFamily="18" charset="0"/>
              </a:rPr>
              <a:t>Perception of higher economic value of practices</a:t>
            </a:r>
          </a:p>
          <a:p>
            <a:pPr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AU" altLang="en-US" sz="2500" smtClean="0">
                <a:cs typeface="Times New Roman" panose="02020603050405020304" pitchFamily="18" charset="0"/>
              </a:rPr>
              <a:t>Perception of longer time until new herbicide</a:t>
            </a:r>
          </a:p>
          <a:p>
            <a:pPr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AU" altLang="en-US" sz="2500" smtClean="0">
                <a:cs typeface="Times New Roman" panose="02020603050405020304" pitchFamily="18" charset="0"/>
              </a:rPr>
              <a:t>Uncertainty of when new herbicide will be available</a:t>
            </a:r>
          </a:p>
          <a:p>
            <a:pPr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AU" altLang="en-US" sz="2500" smtClean="0">
                <a:cs typeface="Times New Roman" panose="02020603050405020304" pitchFamily="18" charset="0"/>
              </a:rPr>
              <a:t>Higher proportion of the farm cropped </a:t>
            </a:r>
          </a:p>
          <a:p>
            <a:pPr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AU" altLang="en-US" sz="2500" smtClean="0">
                <a:cs typeface="Times New Roman" panose="02020603050405020304" pitchFamily="18" charset="0"/>
              </a:rPr>
              <a:t>The resistance status of the farm</a:t>
            </a:r>
            <a:r>
              <a:rPr lang="en-AU" altLang="en-US" sz="25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en-US" sz="25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6868" name="Object 8"/>
          <p:cNvGraphicFramePr>
            <a:graphicFrameLocks noGrp="1" noChangeAspect="1"/>
          </p:cNvGraphicFramePr>
          <p:nvPr>
            <p:ph sz="half" idx="2"/>
          </p:nvPr>
        </p:nvGraphicFramePr>
        <p:xfrm>
          <a:off x="1692275" y="5445125"/>
          <a:ext cx="5616575" cy="1112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8" name="CorelPhotoPaint.Image.7" r:id="rId4" imgW="4032200" imgH="799223" progId="CorelPhotoPaint.Image.7">
                  <p:embed/>
                </p:oleObj>
              </mc:Choice>
              <mc:Fallback>
                <p:oleObj name="CorelPhotoPaint.Image.7" r:id="rId4" imgW="4032200" imgH="799223" progId="CorelPhotoPaint.Image.7">
                  <p:embed/>
                  <p:pic>
                    <p:nvPicPr>
                      <p:cNvPr id="0" name="Object 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5445125"/>
                        <a:ext cx="5616575" cy="1112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2484438" y="5013325"/>
            <a:ext cx="551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Symbol" panose="05050102010706020507" pitchFamily="18" charset="2"/>
              <a:buChar char="·"/>
              <a:defRPr sz="30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Symbol" panose="05050102010706020507" pitchFamily="18" charset="2"/>
              <a:buChar char="¨"/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CCFF"/>
                </a:solidFill>
                <a:latin typeface="Arial" panose="020B0604020202020204" pitchFamily="34" charset="0"/>
              </a:rPr>
              <a:t>86% of decisions correctly predicted </a:t>
            </a:r>
            <a:r>
              <a:rPr lang="fr-FR" altLang="en-US" sz="1000">
                <a:solidFill>
                  <a:srgbClr val="FFCCFF"/>
                </a:solidFill>
                <a:latin typeface="Arial" panose="020B0604020202020204" pitchFamily="34" charset="0"/>
              </a:rPr>
              <a:t>Source: Llewellyn et al. 2006</a:t>
            </a:r>
            <a:endParaRPr lang="en-AU" altLang="en-US" sz="1000">
              <a:solidFill>
                <a:srgbClr val="FFCC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Adoption is often slow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AU" altLang="en-US" smtClean="0"/>
          </a:p>
        </p:txBody>
      </p:sp>
      <p:pic>
        <p:nvPicPr>
          <p:cNvPr id="3891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412875"/>
            <a:ext cx="5040313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But not always …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GM Cotton in Australia </a:t>
            </a:r>
          </a:p>
          <a:p>
            <a:pPr eaLnBrk="1" hangingPunct="1"/>
            <a:r>
              <a:rPr lang="en-AU" altLang="en-US" smtClean="0"/>
              <a:t>Close to 100% adoption within 2-3 years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Adoption ofter lower than expected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Heterogeneity of farms</a:t>
            </a:r>
          </a:p>
          <a:p>
            <a:pPr eaLnBrk="1" hangingPunct="1"/>
            <a:r>
              <a:rPr lang="en-AU" altLang="en-US" smtClean="0"/>
              <a:t>Heterogeneity of farmers</a:t>
            </a:r>
          </a:p>
          <a:p>
            <a:pPr eaLnBrk="1" hangingPunct="1"/>
            <a:r>
              <a:rPr lang="en-AU" altLang="en-US" smtClean="0"/>
              <a:t>Need for the innovation to be integrated into the farming system</a:t>
            </a:r>
          </a:p>
          <a:p>
            <a:pPr eaLnBrk="1" hangingPunct="1"/>
            <a:r>
              <a:rPr lang="en-AU" altLang="en-US" smtClean="0"/>
              <a:t>Unrealistic perceptions about the practice by advocates</a:t>
            </a:r>
          </a:p>
          <a:p>
            <a:pPr eaLnBrk="1" hangingPunct="1"/>
            <a:r>
              <a:rPr lang="en-AU" altLang="en-US" smtClean="0"/>
              <a:t>Failure of advocates to understand the farmer’s context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Key points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Practice change depends on:</a:t>
            </a:r>
          </a:p>
          <a:p>
            <a:pPr lvl="1" eaLnBrk="1" hangingPunct="1"/>
            <a:r>
              <a:rPr lang="en-US" altLang="en-US" dirty="0" smtClean="0"/>
              <a:t>The human dimension (learning, social processes, goals, perceptions, …)</a:t>
            </a:r>
          </a:p>
          <a:p>
            <a:pPr lvl="1" eaLnBrk="1" hangingPunct="1"/>
            <a:r>
              <a:rPr lang="en-US" altLang="en-US" dirty="0" smtClean="0"/>
              <a:t>The technologies (relative advantage, </a:t>
            </a:r>
            <a:r>
              <a:rPr lang="en-US" altLang="en-US" dirty="0" err="1" smtClean="0"/>
              <a:t>trialability</a:t>
            </a:r>
            <a:r>
              <a:rPr lang="en-US" altLang="en-US" dirty="0" smtClean="0"/>
              <a:t>)</a:t>
            </a:r>
          </a:p>
          <a:p>
            <a:pPr eaLnBrk="1" hangingPunct="1"/>
            <a:r>
              <a:rPr lang="en-US" altLang="en-US" dirty="0" smtClean="0"/>
              <a:t>Each practice has its own unique adoption story</a:t>
            </a:r>
          </a:p>
          <a:p>
            <a:pPr eaLnBrk="1" hangingPunct="1"/>
            <a:r>
              <a:rPr lang="en-US" altLang="en-US" dirty="0" smtClean="0"/>
              <a:t>Adoption often lower/slower than expected</a:t>
            </a:r>
          </a:p>
          <a:p>
            <a:pPr eaLnBrk="1" hangingPunct="1"/>
            <a:r>
              <a:rPr lang="en-US" altLang="en-US" dirty="0" smtClean="0"/>
              <a:t>WA farmers are rapid adopters of new practices where they work for those farmers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/>
              <a:t>Products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412875"/>
            <a:ext cx="5531410" cy="4679950"/>
          </a:xfrm>
        </p:spPr>
        <p:txBody>
          <a:bodyPr/>
          <a:lstStyle/>
          <a:p>
            <a:pPr eaLnBrk="1" hangingPunct="1"/>
            <a:r>
              <a:rPr lang="en-AU" altLang="en-US" dirty="0" smtClean="0"/>
              <a:t>Book</a:t>
            </a:r>
          </a:p>
          <a:p>
            <a:pPr lvl="1" eaLnBrk="1" hangingPunct="1"/>
            <a:r>
              <a:rPr lang="en-AU" altLang="en-US" dirty="0" smtClean="0"/>
              <a:t>Changing Land Management</a:t>
            </a:r>
          </a:p>
          <a:p>
            <a:pPr lvl="1" eaLnBrk="1" hangingPunct="1"/>
            <a:r>
              <a:rPr lang="en-AU" altLang="en-US" dirty="0" smtClean="0"/>
              <a:t>CSIRO publishing</a:t>
            </a:r>
            <a:endParaRPr lang="en-AU" altLang="en-US" dirty="0"/>
          </a:p>
          <a:p>
            <a:pPr eaLnBrk="1" hangingPunct="1"/>
            <a:r>
              <a:rPr lang="en-AU" altLang="en-US" dirty="0" smtClean="0"/>
              <a:t>Web site</a:t>
            </a:r>
          </a:p>
          <a:p>
            <a:pPr lvl="1" eaLnBrk="1" hangingPunct="1"/>
            <a:r>
              <a:rPr lang="en-AU" altLang="en-US" sz="1600" dirty="0" smtClean="0"/>
              <a:t>www.RuralPracticeChange.com</a:t>
            </a:r>
            <a:endParaRPr lang="en-AU" altLang="en-US" sz="1600" dirty="0"/>
          </a:p>
          <a:p>
            <a:pPr eaLnBrk="1" hangingPunct="1"/>
            <a:r>
              <a:rPr lang="en-AU" altLang="en-US" dirty="0" smtClean="0"/>
              <a:t>ADOPT</a:t>
            </a:r>
          </a:p>
          <a:p>
            <a:pPr lvl="1" eaLnBrk="1" hangingPunct="1"/>
            <a:r>
              <a:rPr lang="en-AU" altLang="en-US" dirty="0" smtClean="0"/>
              <a:t>Adoption and Diffusion Outcome Prediction Tool</a:t>
            </a:r>
          </a:p>
          <a:p>
            <a:pPr lvl="1" eaLnBrk="1" hangingPunct="1"/>
            <a:r>
              <a:rPr lang="en-AU" altLang="en-US" sz="1800" dirty="0" smtClean="0"/>
              <a:t>https</a:t>
            </a:r>
            <a:r>
              <a:rPr lang="en-AU" altLang="en-US" sz="1800" dirty="0"/>
              <a:t>://research.csiro.au/software/adopt/</a:t>
            </a:r>
          </a:p>
        </p:txBody>
      </p:sp>
      <p:pic>
        <p:nvPicPr>
          <p:cNvPr id="4" name="Picture 4" descr="clm-cover-l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730" y="1268413"/>
            <a:ext cx="3165883" cy="4536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755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Innovation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Farmers </a:t>
            </a:r>
            <a:r>
              <a:rPr lang="en-AU" dirty="0"/>
              <a:t>making decisions to change aspects of their farm or its </a:t>
            </a:r>
            <a:r>
              <a:rPr lang="en-AU" dirty="0" smtClean="0"/>
              <a:t>management</a:t>
            </a:r>
          </a:p>
          <a:p>
            <a:pPr lvl="1"/>
            <a:r>
              <a:rPr lang="en-AU" dirty="0" smtClean="0"/>
              <a:t>new practice created </a:t>
            </a:r>
            <a:r>
              <a:rPr lang="en-AU" dirty="0"/>
              <a:t>by the </a:t>
            </a:r>
            <a:r>
              <a:rPr lang="en-AU" dirty="0" smtClean="0"/>
              <a:t>farmer</a:t>
            </a:r>
          </a:p>
          <a:p>
            <a:pPr lvl="1"/>
            <a:r>
              <a:rPr lang="en-AU" dirty="0" smtClean="0"/>
              <a:t>or by </a:t>
            </a:r>
            <a:r>
              <a:rPr lang="en-AU" dirty="0"/>
              <a:t>another farmer, a business or a </a:t>
            </a:r>
            <a:r>
              <a:rPr lang="en-AU" dirty="0" smtClean="0"/>
              <a:t>researcher</a:t>
            </a:r>
          </a:p>
          <a:p>
            <a:r>
              <a:rPr lang="en-AU" dirty="0" smtClean="0"/>
              <a:t>A </a:t>
            </a:r>
            <a:r>
              <a:rPr lang="en-AU" dirty="0"/>
              <a:t>key aspect of innovation is the process of learning about, evaluating and (perhaps) adopting </a:t>
            </a:r>
            <a:r>
              <a:rPr lang="en-AU" dirty="0" smtClean="0"/>
              <a:t>new practices or technologies from elsewhere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591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drives or inhibits farmers to adopt new practices or technologies?</a:t>
            </a:r>
          </a:p>
          <a:p>
            <a:r>
              <a:rPr lang="en-AU" dirty="0" smtClean="0"/>
              <a:t>Very well studied</a:t>
            </a:r>
            <a:endParaRPr lang="en-AU" dirty="0"/>
          </a:p>
        </p:txBody>
      </p:sp>
      <p:pic>
        <p:nvPicPr>
          <p:cNvPr id="37890" name="Picture 2" descr="http://www.producer.com/wp-content/uploads/2013/08/Harrington_Seed_Destruct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924944"/>
            <a:ext cx="4584192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92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62000" y="1516063"/>
            <a:ext cx="7772400" cy="3352800"/>
          </a:xfrm>
        </p:spPr>
        <p:txBody>
          <a:bodyPr/>
          <a:lstStyle/>
          <a:p>
            <a:pPr eaLnBrk="1" hangingPunct="1"/>
            <a:r>
              <a:rPr lang="en-US" altLang="en-US" smtClean="0"/>
              <a:t>The human dimension</a:t>
            </a:r>
            <a:br>
              <a:rPr lang="en-US" altLang="en-US" smtClean="0"/>
            </a:br>
            <a:r>
              <a:rPr lang="en-US" altLang="en-US" smtClean="0"/>
              <a:t/>
            </a:r>
            <a:br>
              <a:rPr lang="en-US" altLang="en-US" smtClean="0"/>
            </a:br>
            <a:r>
              <a:rPr lang="en-US" altLang="en-US" smtClean="0"/>
              <a:t>The innovative practice</a:t>
            </a:r>
          </a:p>
        </p:txBody>
      </p:sp>
      <p:sp>
        <p:nvSpPr>
          <p:cNvPr id="438278" name="Text Box 6"/>
          <p:cNvSpPr txBox="1">
            <a:spLocks noChangeArrowheads="1"/>
          </p:cNvSpPr>
          <p:nvPr/>
        </p:nvSpPr>
        <p:spPr bwMode="auto">
          <a:xfrm>
            <a:off x="7524750" y="2133600"/>
            <a:ext cx="6635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Symbol" panose="05050102010706020507" pitchFamily="18" charset="2"/>
              <a:buChar char="·"/>
              <a:defRPr sz="30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Font typeface="Symbol" panose="05050102010706020507" pitchFamily="18" charset="2"/>
              <a:buChar char="¨"/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4800">
                <a:solidFill>
                  <a:srgbClr val="FF0000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82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At the individual level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It’s a learning process</a:t>
            </a:r>
          </a:p>
          <a:p>
            <a:pPr eaLnBrk="1" hangingPunct="1"/>
            <a:r>
              <a:rPr lang="en-US" altLang="en-US" smtClean="0"/>
              <a:t>Initially uncertainty is high</a:t>
            </a:r>
          </a:p>
          <a:p>
            <a:pPr lvl="1" eaLnBrk="1" hangingPunct="1"/>
            <a:r>
              <a:rPr lang="en-US" altLang="en-US" smtClean="0"/>
              <a:t>e.g. about a new pasture plant’s response to climate, soils, pests, weeds, inputs, grazing, etc.</a:t>
            </a:r>
          </a:p>
          <a:p>
            <a:pPr eaLnBrk="1" hangingPunct="1"/>
            <a:r>
              <a:rPr lang="en-US" altLang="en-US" smtClean="0"/>
              <a:t>Over time, learning </a:t>
            </a:r>
            <a:r>
              <a:rPr lang="en-US" altLang="en-US" smtClean="0">
                <a:sym typeface="Symbol" panose="05050102010706020507" pitchFamily="18" charset="2"/>
              </a:rPr>
              <a:t></a:t>
            </a:r>
            <a:r>
              <a:rPr lang="en-US" altLang="en-US" smtClean="0"/>
              <a:t> uncertainty falls</a:t>
            </a:r>
          </a:p>
          <a:p>
            <a:pPr eaLnBrk="1" hangingPunct="1"/>
            <a:r>
              <a:rPr lang="en-US" altLang="en-US" smtClean="0"/>
              <a:t>Subjective perceptions – it’s personal</a:t>
            </a:r>
          </a:p>
        </p:txBody>
      </p:sp>
      <p:pic>
        <p:nvPicPr>
          <p:cNvPr id="11268" name="Picture 6" descr="DorhirT4 sm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358900"/>
            <a:ext cx="2376487" cy="178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3719" name="Picture 7" descr="ffi crc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7475"/>
            <a:ext cx="1366838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Learning process - stages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Awareness of problem or opportunity</a:t>
            </a:r>
          </a:p>
          <a:p>
            <a:pPr eaLnBrk="1" hangingPunct="1"/>
            <a:r>
              <a:rPr lang="en-US" altLang="en-US" smtClean="0"/>
              <a:t>Non-trial evaluation</a:t>
            </a:r>
          </a:p>
          <a:p>
            <a:pPr eaLnBrk="1" hangingPunct="1"/>
            <a:r>
              <a:rPr lang="en-US" altLang="en-US" smtClean="0"/>
              <a:t>Trial evaluation</a:t>
            </a:r>
          </a:p>
          <a:p>
            <a:pPr eaLnBrk="1" hangingPunct="1"/>
            <a:r>
              <a:rPr lang="en-US" altLang="en-US" smtClean="0"/>
              <a:t>Adoption (or not)</a:t>
            </a:r>
          </a:p>
          <a:p>
            <a:pPr eaLnBrk="1" hangingPunct="1"/>
            <a:r>
              <a:rPr lang="en-US" altLang="en-US" smtClean="0"/>
              <a:t>Review and modification</a:t>
            </a:r>
          </a:p>
          <a:p>
            <a:pPr eaLnBrk="1" hangingPunct="1"/>
            <a:r>
              <a:rPr lang="en-US" altLang="en-US" smtClean="0"/>
              <a:t>Disadoption</a:t>
            </a:r>
          </a:p>
        </p:txBody>
      </p:sp>
      <p:grpSp>
        <p:nvGrpSpPr>
          <p:cNvPr id="245766" name="Group 6"/>
          <p:cNvGrpSpPr>
            <a:grpSpLocks/>
          </p:cNvGrpSpPr>
          <p:nvPr/>
        </p:nvGrpSpPr>
        <p:grpSpPr bwMode="auto">
          <a:xfrm>
            <a:off x="4356100" y="2924175"/>
            <a:ext cx="1409700" cy="865188"/>
            <a:chOff x="2744" y="1842"/>
            <a:chExt cx="888" cy="545"/>
          </a:xfrm>
        </p:grpSpPr>
        <p:sp>
          <p:nvSpPr>
            <p:cNvPr id="13320" name="Line 4"/>
            <p:cNvSpPr>
              <a:spLocks noChangeShapeType="1"/>
            </p:cNvSpPr>
            <p:nvPr/>
          </p:nvSpPr>
          <p:spPr bwMode="auto">
            <a:xfrm>
              <a:off x="2744" y="1842"/>
              <a:ext cx="0" cy="545"/>
            </a:xfrm>
            <a:prstGeom prst="line">
              <a:avLst/>
            </a:prstGeom>
            <a:noFill/>
            <a:ln w="25400">
              <a:solidFill>
                <a:srgbClr val="FF9900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21" name="Text Box 5"/>
            <p:cNvSpPr txBox="1">
              <a:spLocks noChangeArrowheads="1"/>
            </p:cNvSpPr>
            <p:nvPr/>
          </p:nvSpPr>
          <p:spPr bwMode="auto">
            <a:xfrm>
              <a:off x="2744" y="1979"/>
              <a:ext cx="88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Symbol" panose="05050102010706020507" pitchFamily="18" charset="2"/>
                <a:buChar char="·"/>
                <a:defRPr sz="3000"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Symbol" panose="05050102010706020507" pitchFamily="18" charset="2"/>
                <a:buChar char="¨"/>
                <a:defRPr sz="2400" b="1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solidFill>
                    <a:srgbClr val="FF9900"/>
                  </a:solidFill>
                </a:rPr>
                <a:t>Continuum</a:t>
              </a:r>
            </a:p>
          </p:txBody>
        </p:sp>
      </p:grpSp>
      <p:grpSp>
        <p:nvGrpSpPr>
          <p:cNvPr id="245770" name="Group 10"/>
          <p:cNvGrpSpPr>
            <a:grpSpLocks/>
          </p:cNvGrpSpPr>
          <p:nvPr/>
        </p:nvGrpSpPr>
        <p:grpSpPr bwMode="auto">
          <a:xfrm>
            <a:off x="5867400" y="3573463"/>
            <a:ext cx="2144713" cy="1512887"/>
            <a:chOff x="3696" y="2205"/>
            <a:chExt cx="1351" cy="953"/>
          </a:xfrm>
        </p:grpSpPr>
        <p:sp>
          <p:nvSpPr>
            <p:cNvPr id="13318" name="Line 8"/>
            <p:cNvSpPr>
              <a:spLocks noChangeShapeType="1"/>
            </p:cNvSpPr>
            <p:nvPr/>
          </p:nvSpPr>
          <p:spPr bwMode="auto">
            <a:xfrm>
              <a:off x="3696" y="2205"/>
              <a:ext cx="0" cy="953"/>
            </a:xfrm>
            <a:prstGeom prst="line">
              <a:avLst/>
            </a:prstGeom>
            <a:noFill/>
            <a:ln w="25400">
              <a:solidFill>
                <a:srgbClr val="FF9900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3319" name="Text Box 9"/>
            <p:cNvSpPr txBox="1">
              <a:spLocks noChangeArrowheads="1"/>
            </p:cNvSpPr>
            <p:nvPr/>
          </p:nvSpPr>
          <p:spPr bwMode="auto">
            <a:xfrm>
              <a:off x="3742" y="2489"/>
              <a:ext cx="1305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Symbol" panose="05050102010706020507" pitchFamily="18" charset="2"/>
                <a:buChar char="·"/>
                <a:defRPr sz="3000"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Symbol" panose="05050102010706020507" pitchFamily="18" charset="2"/>
                <a:buChar char="¨"/>
                <a:defRPr sz="2400" b="1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solidFill>
                    <a:srgbClr val="FF9900"/>
                  </a:solidFill>
                </a:rPr>
                <a:t>Process is never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solidFill>
                    <a:srgbClr val="FF9900"/>
                  </a:solidFill>
                </a:rPr>
                <a:t>complete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Social factors influence adoption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3000" dirty="0" smtClean="0"/>
              <a:t>Related to communication, trust, credibility</a:t>
            </a:r>
          </a:p>
          <a:p>
            <a:pPr lvl="1" eaLnBrk="1" hangingPunct="1"/>
            <a:r>
              <a:rPr lang="en-US" altLang="en-US" sz="2000" dirty="0" smtClean="0"/>
              <a:t>Social networks</a:t>
            </a:r>
          </a:p>
          <a:p>
            <a:pPr lvl="1" eaLnBrk="1" hangingPunct="1"/>
            <a:r>
              <a:rPr lang="en-US" altLang="en-US" sz="2000" dirty="0" smtClean="0"/>
              <a:t>Physical proximity</a:t>
            </a:r>
          </a:p>
          <a:p>
            <a:pPr lvl="1" eaLnBrk="1" hangingPunct="1"/>
            <a:r>
              <a:rPr lang="en-US" altLang="en-US" sz="2000" dirty="0" smtClean="0"/>
              <a:t>Extension</a:t>
            </a:r>
          </a:p>
          <a:p>
            <a:pPr eaLnBrk="1" hangingPunct="1"/>
            <a:endParaRPr lang="en-US" altLang="en-US" sz="3000" dirty="0" smtClean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altLang="en-US" sz="3000" dirty="0" smtClean="0"/>
              <a:t>Related to benefits from adopting the practice</a:t>
            </a:r>
          </a:p>
          <a:p>
            <a:pPr lvl="1" eaLnBrk="1" hangingPunct="1"/>
            <a:r>
              <a:rPr lang="en-US" altLang="en-US" sz="2000" dirty="0" smtClean="0"/>
              <a:t>Off-farm income</a:t>
            </a:r>
          </a:p>
          <a:p>
            <a:pPr lvl="1" eaLnBrk="1" hangingPunct="1"/>
            <a:r>
              <a:rPr lang="en-US" altLang="en-US" sz="2000" dirty="0" smtClean="0"/>
              <a:t>Property size</a:t>
            </a:r>
          </a:p>
          <a:p>
            <a:pPr lvl="1" eaLnBrk="1" hangingPunct="1"/>
            <a:r>
              <a:rPr lang="en-US" altLang="en-US" sz="2000" dirty="0" smtClean="0"/>
              <a:t>Age/education</a:t>
            </a:r>
          </a:p>
          <a:p>
            <a:pPr lvl="1" eaLnBrk="1" hangingPunct="1"/>
            <a:r>
              <a:rPr lang="en-US" altLang="en-US" sz="2000" dirty="0" smtClean="0"/>
              <a:t>Goals</a:t>
            </a:r>
          </a:p>
        </p:txBody>
      </p:sp>
      <p:pic>
        <p:nvPicPr>
          <p:cNvPr id="15365" name="Picture 5" descr="Goldsmiths Lake 2 strip vi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550" y="4437112"/>
            <a:ext cx="6515100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 variety of goals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812800" indent="-812800" eaLnBrk="1" hangingPunct="1">
              <a:buFont typeface="Symbol" panose="05050102010706020507" pitchFamily="18" charset="2"/>
              <a:buNone/>
            </a:pPr>
            <a:r>
              <a:rPr lang="en-AU" altLang="en-US" smtClean="0"/>
              <a:t>(i) 	material wealth &amp; financial security</a:t>
            </a:r>
          </a:p>
          <a:p>
            <a:pPr marL="812800" indent="-812800" eaLnBrk="1" hangingPunct="1">
              <a:buFont typeface="Symbol" panose="05050102010706020507" pitchFamily="18" charset="2"/>
              <a:buNone/>
            </a:pPr>
            <a:r>
              <a:rPr lang="en-AU" altLang="en-US" smtClean="0"/>
              <a:t>(ii) 	environmental protection and enhancement</a:t>
            </a:r>
          </a:p>
          <a:p>
            <a:pPr marL="812800" indent="-812800" eaLnBrk="1" hangingPunct="1">
              <a:buFont typeface="Symbol" panose="05050102010706020507" pitchFamily="18" charset="2"/>
              <a:buNone/>
            </a:pPr>
            <a:r>
              <a:rPr lang="en-AU" altLang="en-US" smtClean="0"/>
              <a:t>(iii)	social approval and acceptance</a:t>
            </a:r>
          </a:p>
          <a:p>
            <a:pPr marL="812800" indent="-812800" eaLnBrk="1" hangingPunct="1">
              <a:buFont typeface="Symbol" panose="05050102010706020507" pitchFamily="18" charset="2"/>
              <a:buNone/>
            </a:pPr>
            <a:r>
              <a:rPr lang="en-AU" altLang="en-US" smtClean="0"/>
              <a:t>(iv)	personal integrity, ethics</a:t>
            </a:r>
          </a:p>
          <a:p>
            <a:pPr marL="812800" indent="-812800" eaLnBrk="1" hangingPunct="1">
              <a:buFont typeface="Symbol" panose="05050102010706020507" pitchFamily="18" charset="2"/>
              <a:buNone/>
            </a:pPr>
            <a:r>
              <a:rPr lang="en-AU" altLang="en-US" smtClean="0"/>
              <a:t>(v) 	balance of work and lifestyle</a:t>
            </a: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RC salt 2004">
  <a:themeElements>
    <a:clrScheme name="2_CRC salt 2004 13">
      <a:dk1>
        <a:srgbClr val="121859"/>
      </a:dk1>
      <a:lt1>
        <a:srgbClr val="FFFFFF"/>
      </a:lt1>
      <a:dk2>
        <a:srgbClr val="040559"/>
      </a:dk2>
      <a:lt2>
        <a:srgbClr val="97F5FF"/>
      </a:lt2>
      <a:accent1>
        <a:srgbClr val="006462"/>
      </a:accent1>
      <a:accent2>
        <a:srgbClr val="6D6FC7"/>
      </a:accent2>
      <a:accent3>
        <a:srgbClr val="AAAAB5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2_CRC salt 2004">
      <a:majorFont>
        <a:latin typeface="Arial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_CRC salt 20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RC salt 200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RC salt 200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RC salt 200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RC salt 200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RC salt 200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RC salt 200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RC salt 200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RC salt 200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RC salt 200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RC salt 200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RC salt 200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RC salt 2004 13">
        <a:dk1>
          <a:srgbClr val="121859"/>
        </a:dk1>
        <a:lt1>
          <a:srgbClr val="FFFFFF"/>
        </a:lt1>
        <a:dk2>
          <a:srgbClr val="040559"/>
        </a:dk2>
        <a:lt2>
          <a:srgbClr val="97F5FF"/>
        </a:lt2>
        <a:accent1>
          <a:srgbClr val="006462"/>
        </a:accent1>
        <a:accent2>
          <a:srgbClr val="6D6FC7"/>
        </a:accent2>
        <a:accent3>
          <a:srgbClr val="AAAAB5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2. PPBF NZ Feb 2015</Template>
  <TotalTime>9201</TotalTime>
  <Words>692</Words>
  <Application>Microsoft Office PowerPoint</Application>
  <PresentationFormat>On-screen Show (4:3)</PresentationFormat>
  <Paragraphs>194</Paragraphs>
  <Slides>27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2_CRC salt 2004</vt:lpstr>
      <vt:lpstr>Worksheet</vt:lpstr>
      <vt:lpstr>CorelPhotoPaint.Image.7</vt:lpstr>
      <vt:lpstr>The nature of the adoption process in agriculture</vt:lpstr>
      <vt:lpstr>PowerPoint Presentation</vt:lpstr>
      <vt:lpstr>Innovation</vt:lpstr>
      <vt:lpstr>PowerPoint Presentation</vt:lpstr>
      <vt:lpstr>The human dimension  The innovative practice</vt:lpstr>
      <vt:lpstr>At the individual level</vt:lpstr>
      <vt:lpstr>Learning process - stages</vt:lpstr>
      <vt:lpstr>Social factors influence adoption</vt:lpstr>
      <vt:lpstr>A variety of goals</vt:lpstr>
      <vt:lpstr>Categories of adopters</vt:lpstr>
      <vt:lpstr>The human dimension  The innovative practice</vt:lpstr>
      <vt:lpstr>PowerPoint Presentation</vt:lpstr>
      <vt:lpstr>Relative advantage</vt:lpstr>
      <vt:lpstr>Relative advantage driving peak adoption</vt:lpstr>
      <vt:lpstr>PowerPoint Presentation</vt:lpstr>
      <vt:lpstr>Trialability</vt:lpstr>
      <vt:lpstr>Factors reducing value of trialling</vt:lpstr>
      <vt:lpstr>Some key lessons</vt:lpstr>
      <vt:lpstr>Factors influence different stages</vt:lpstr>
      <vt:lpstr>Each practice has its own adoption story</vt:lpstr>
      <vt:lpstr>Factors influencing no-till adoption</vt:lpstr>
      <vt:lpstr>Factors influencing IWM adoption</vt:lpstr>
      <vt:lpstr>Adoption is often slow</vt:lpstr>
      <vt:lpstr>But not always …</vt:lpstr>
      <vt:lpstr>Adoption ofter lower than expected</vt:lpstr>
      <vt:lpstr>Key points</vt:lpstr>
      <vt:lpstr>Products</vt:lpstr>
    </vt:vector>
  </TitlesOfParts>
  <Company>UWA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Politics and dryland salinity</dc:title>
  <dc:creator>Dave Pannell</dc:creator>
  <cp:lastModifiedBy>Sophie Eder</cp:lastModifiedBy>
  <cp:revision>283</cp:revision>
  <dcterms:created xsi:type="dcterms:W3CDTF">2004-07-26T00:35:36Z</dcterms:created>
  <dcterms:modified xsi:type="dcterms:W3CDTF">2015-09-20T23:30:59Z</dcterms:modified>
</cp:coreProperties>
</file>