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9"/>
  </p:notesMasterIdLst>
  <p:sldIdLst>
    <p:sldId id="256" r:id="rId3"/>
    <p:sldId id="527" r:id="rId4"/>
    <p:sldId id="498" r:id="rId5"/>
    <p:sldId id="447" r:id="rId6"/>
    <p:sldId id="520" r:id="rId7"/>
    <p:sldId id="470" r:id="rId8"/>
    <p:sldId id="521" r:id="rId9"/>
    <p:sldId id="516" r:id="rId10"/>
    <p:sldId id="525" r:id="rId11"/>
    <p:sldId id="544" r:id="rId12"/>
    <p:sldId id="528" r:id="rId13"/>
    <p:sldId id="526" r:id="rId14"/>
    <p:sldId id="531" r:id="rId15"/>
    <p:sldId id="507" r:id="rId16"/>
    <p:sldId id="508" r:id="rId17"/>
    <p:sldId id="443" r:id="rId18"/>
    <p:sldId id="532" r:id="rId19"/>
    <p:sldId id="529" r:id="rId20"/>
    <p:sldId id="530" r:id="rId21"/>
    <p:sldId id="533" r:id="rId22"/>
    <p:sldId id="471" r:id="rId23"/>
    <p:sldId id="473" r:id="rId24"/>
    <p:sldId id="481" r:id="rId25"/>
    <p:sldId id="453" r:id="rId26"/>
    <p:sldId id="534" r:id="rId27"/>
    <p:sldId id="536" r:id="rId28"/>
    <p:sldId id="537" r:id="rId29"/>
    <p:sldId id="535" r:id="rId30"/>
    <p:sldId id="543" r:id="rId31"/>
    <p:sldId id="541" r:id="rId32"/>
    <p:sldId id="538" r:id="rId33"/>
    <p:sldId id="539" r:id="rId34"/>
    <p:sldId id="540" r:id="rId35"/>
    <p:sldId id="524" r:id="rId36"/>
    <p:sldId id="413" r:id="rId37"/>
    <p:sldId id="542" r:id="rId3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>
        <p:scale>
          <a:sx n="114" d="100"/>
          <a:sy n="114" d="100"/>
        </p:scale>
        <p:origin x="-918" y="-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158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AU" sz="1800" b="1"/>
              <a:t>Implications of global agricultural productivity growth rates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4.9696461553416935E-2"/>
          <c:y val="0.11893380480573969"/>
          <c:w val="0.93332822980460772"/>
          <c:h val="0.66693276104996879"/>
        </c:manualLayout>
      </c:layout>
      <c:lineChart>
        <c:grouping val="standard"/>
        <c:varyColors val="0"/>
        <c:ser>
          <c:idx val="0"/>
          <c:order val="0"/>
          <c:tx>
            <c:strRef>
              <c:f>Sheet1!$B$3</c:f>
              <c:strCache>
                <c:ptCount val="1"/>
                <c:pt idx="0">
                  <c:v>0.50%</c:v>
                </c:pt>
              </c:strCache>
            </c:strRef>
          </c:tx>
          <c:spPr>
            <a:ln w="508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Sheet1!$A$5:$A$40</c:f>
              <c:numCache>
                <c:formatCode>General</c:formatCode>
                <c:ptCount val="36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  <c:pt idx="11">
                  <c:v>2026</c:v>
                </c:pt>
                <c:pt idx="12">
                  <c:v>2027</c:v>
                </c:pt>
                <c:pt idx="13">
                  <c:v>2028</c:v>
                </c:pt>
                <c:pt idx="14">
                  <c:v>2029</c:v>
                </c:pt>
                <c:pt idx="15">
                  <c:v>2030</c:v>
                </c:pt>
                <c:pt idx="16">
                  <c:v>2031</c:v>
                </c:pt>
                <c:pt idx="17">
                  <c:v>2032</c:v>
                </c:pt>
                <c:pt idx="18">
                  <c:v>2033</c:v>
                </c:pt>
                <c:pt idx="19">
                  <c:v>2034</c:v>
                </c:pt>
                <c:pt idx="20">
                  <c:v>2035</c:v>
                </c:pt>
                <c:pt idx="21">
                  <c:v>2036</c:v>
                </c:pt>
                <c:pt idx="22">
                  <c:v>2037</c:v>
                </c:pt>
                <c:pt idx="23">
                  <c:v>2038</c:v>
                </c:pt>
                <c:pt idx="24">
                  <c:v>2039</c:v>
                </c:pt>
                <c:pt idx="25">
                  <c:v>2040</c:v>
                </c:pt>
                <c:pt idx="26">
                  <c:v>2041</c:v>
                </c:pt>
                <c:pt idx="27">
                  <c:v>2042</c:v>
                </c:pt>
                <c:pt idx="28">
                  <c:v>2043</c:v>
                </c:pt>
                <c:pt idx="29">
                  <c:v>2044</c:v>
                </c:pt>
                <c:pt idx="30">
                  <c:v>2045</c:v>
                </c:pt>
                <c:pt idx="31">
                  <c:v>2046</c:v>
                </c:pt>
                <c:pt idx="32">
                  <c:v>2047</c:v>
                </c:pt>
                <c:pt idx="33">
                  <c:v>2048</c:v>
                </c:pt>
                <c:pt idx="34">
                  <c:v>2049</c:v>
                </c:pt>
                <c:pt idx="35">
                  <c:v>2050</c:v>
                </c:pt>
              </c:numCache>
            </c:numRef>
          </c:cat>
          <c:val>
            <c:numRef>
              <c:f>Sheet1!$B$5:$B$40</c:f>
              <c:numCache>
                <c:formatCode>0</c:formatCode>
                <c:ptCount val="36"/>
                <c:pt idx="0" formatCode="General">
                  <c:v>100</c:v>
                </c:pt>
                <c:pt idx="1">
                  <c:v>100.5</c:v>
                </c:pt>
                <c:pt idx="2">
                  <c:v>101.0025</c:v>
                </c:pt>
                <c:pt idx="3">
                  <c:v>101.5075125</c:v>
                </c:pt>
                <c:pt idx="4">
                  <c:v>102.01505006250001</c:v>
                </c:pt>
                <c:pt idx="5">
                  <c:v>102.52512531281251</c:v>
                </c:pt>
                <c:pt idx="6">
                  <c:v>103.03775093937656</c:v>
                </c:pt>
                <c:pt idx="7">
                  <c:v>103.55293969407344</c:v>
                </c:pt>
                <c:pt idx="8">
                  <c:v>104.07070439254382</c:v>
                </c:pt>
                <c:pt idx="9">
                  <c:v>104.59105791450654</c:v>
                </c:pt>
                <c:pt idx="10">
                  <c:v>105.11401320407907</c:v>
                </c:pt>
                <c:pt idx="11">
                  <c:v>105.63958327009946</c:v>
                </c:pt>
                <c:pt idx="12">
                  <c:v>106.16778118644996</c:v>
                </c:pt>
                <c:pt idx="13">
                  <c:v>106.69862009238221</c:v>
                </c:pt>
                <c:pt idx="14">
                  <c:v>107.23211319284412</c:v>
                </c:pt>
                <c:pt idx="15">
                  <c:v>107.76827375880835</c:v>
                </c:pt>
                <c:pt idx="16">
                  <c:v>108.30711512760239</c:v>
                </c:pt>
                <c:pt idx="17">
                  <c:v>108.84865070324039</c:v>
                </c:pt>
                <c:pt idx="18">
                  <c:v>109.39289395675659</c:v>
                </c:pt>
                <c:pt idx="19">
                  <c:v>109.93985842654038</c:v>
                </c:pt>
                <c:pt idx="20">
                  <c:v>110.48955771867308</c:v>
                </c:pt>
                <c:pt idx="21">
                  <c:v>111.04200550726645</c:v>
                </c:pt>
                <c:pt idx="22">
                  <c:v>111.59721553480279</c:v>
                </c:pt>
                <c:pt idx="23">
                  <c:v>112.1552016124768</c:v>
                </c:pt>
                <c:pt idx="24">
                  <c:v>112.71597762053919</c:v>
                </c:pt>
                <c:pt idx="25">
                  <c:v>113.27955750864189</c:v>
                </c:pt>
                <c:pt idx="26">
                  <c:v>113.8459552961851</c:v>
                </c:pt>
                <c:pt idx="27">
                  <c:v>114.41518507266602</c:v>
                </c:pt>
                <c:pt idx="28">
                  <c:v>114.98726099802936</c:v>
                </c:pt>
                <c:pt idx="29">
                  <c:v>115.5621973030195</c:v>
                </c:pt>
                <c:pt idx="30">
                  <c:v>116.14000828953461</c:v>
                </c:pt>
                <c:pt idx="31">
                  <c:v>116.72070833098228</c:v>
                </c:pt>
                <c:pt idx="32">
                  <c:v>117.30431187263719</c:v>
                </c:pt>
                <c:pt idx="33">
                  <c:v>117.89083343200038</c:v>
                </c:pt>
                <c:pt idx="34">
                  <c:v>118.48028759916038</c:v>
                </c:pt>
                <c:pt idx="35">
                  <c:v>119.07268903715618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Sheet1!$C$3</c:f>
              <c:strCache>
                <c:ptCount val="1"/>
                <c:pt idx="0">
                  <c:v>1.00%</c:v>
                </c:pt>
              </c:strCache>
            </c:strRef>
          </c:tx>
          <c:spPr>
            <a:ln w="5080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Sheet1!$A$5:$A$40</c:f>
              <c:numCache>
                <c:formatCode>General</c:formatCode>
                <c:ptCount val="36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  <c:pt idx="11">
                  <c:v>2026</c:v>
                </c:pt>
                <c:pt idx="12">
                  <c:v>2027</c:v>
                </c:pt>
                <c:pt idx="13">
                  <c:v>2028</c:v>
                </c:pt>
                <c:pt idx="14">
                  <c:v>2029</c:v>
                </c:pt>
                <c:pt idx="15">
                  <c:v>2030</c:v>
                </c:pt>
                <c:pt idx="16">
                  <c:v>2031</c:v>
                </c:pt>
                <c:pt idx="17">
                  <c:v>2032</c:v>
                </c:pt>
                <c:pt idx="18">
                  <c:v>2033</c:v>
                </c:pt>
                <c:pt idx="19">
                  <c:v>2034</c:v>
                </c:pt>
                <c:pt idx="20">
                  <c:v>2035</c:v>
                </c:pt>
                <c:pt idx="21">
                  <c:v>2036</c:v>
                </c:pt>
                <c:pt idx="22">
                  <c:v>2037</c:v>
                </c:pt>
                <c:pt idx="23">
                  <c:v>2038</c:v>
                </c:pt>
                <c:pt idx="24">
                  <c:v>2039</c:v>
                </c:pt>
                <c:pt idx="25">
                  <c:v>2040</c:v>
                </c:pt>
                <c:pt idx="26">
                  <c:v>2041</c:v>
                </c:pt>
                <c:pt idx="27">
                  <c:v>2042</c:v>
                </c:pt>
                <c:pt idx="28">
                  <c:v>2043</c:v>
                </c:pt>
                <c:pt idx="29">
                  <c:v>2044</c:v>
                </c:pt>
                <c:pt idx="30">
                  <c:v>2045</c:v>
                </c:pt>
                <c:pt idx="31">
                  <c:v>2046</c:v>
                </c:pt>
                <c:pt idx="32">
                  <c:v>2047</c:v>
                </c:pt>
                <c:pt idx="33">
                  <c:v>2048</c:v>
                </c:pt>
                <c:pt idx="34">
                  <c:v>2049</c:v>
                </c:pt>
                <c:pt idx="35">
                  <c:v>2050</c:v>
                </c:pt>
              </c:numCache>
            </c:numRef>
          </c:cat>
          <c:val>
            <c:numRef>
              <c:f>Sheet1!$C$5:$C$40</c:f>
              <c:numCache>
                <c:formatCode>0</c:formatCode>
                <c:ptCount val="36"/>
                <c:pt idx="0" formatCode="General">
                  <c:v>100</c:v>
                </c:pt>
                <c:pt idx="1">
                  <c:v>101</c:v>
                </c:pt>
                <c:pt idx="2">
                  <c:v>102.01</c:v>
                </c:pt>
                <c:pt idx="3">
                  <c:v>103.0301</c:v>
                </c:pt>
                <c:pt idx="4">
                  <c:v>104.060401</c:v>
                </c:pt>
                <c:pt idx="5">
                  <c:v>105.10100500999999</c:v>
                </c:pt>
                <c:pt idx="6">
                  <c:v>106.1520150601</c:v>
                </c:pt>
                <c:pt idx="7">
                  <c:v>107.213535210701</c:v>
                </c:pt>
                <c:pt idx="8">
                  <c:v>108.28567056280801</c:v>
                </c:pt>
                <c:pt idx="9">
                  <c:v>109.36852726843608</c:v>
                </c:pt>
                <c:pt idx="10">
                  <c:v>110.46221254112044</c:v>
                </c:pt>
                <c:pt idx="11">
                  <c:v>111.56683466653165</c:v>
                </c:pt>
                <c:pt idx="12">
                  <c:v>112.68250301319696</c:v>
                </c:pt>
                <c:pt idx="13">
                  <c:v>113.80932804332893</c:v>
                </c:pt>
                <c:pt idx="14">
                  <c:v>114.94742132376223</c:v>
                </c:pt>
                <c:pt idx="15">
                  <c:v>116.09689553699985</c:v>
                </c:pt>
                <c:pt idx="16">
                  <c:v>117.25786449236985</c:v>
                </c:pt>
                <c:pt idx="17">
                  <c:v>118.43044313729355</c:v>
                </c:pt>
                <c:pt idx="18">
                  <c:v>119.61474756866649</c:v>
                </c:pt>
                <c:pt idx="19">
                  <c:v>120.81089504435315</c:v>
                </c:pt>
                <c:pt idx="20">
                  <c:v>122.01900399479668</c:v>
                </c:pt>
                <c:pt idx="21">
                  <c:v>123.23919403474464</c:v>
                </c:pt>
                <c:pt idx="22">
                  <c:v>124.47158597509208</c:v>
                </c:pt>
                <c:pt idx="23">
                  <c:v>125.71630183484301</c:v>
                </c:pt>
                <c:pt idx="24">
                  <c:v>126.97346485319144</c:v>
                </c:pt>
                <c:pt idx="25">
                  <c:v>128.24319950172335</c:v>
                </c:pt>
                <c:pt idx="26">
                  <c:v>129.52563149674057</c:v>
                </c:pt>
                <c:pt idx="27">
                  <c:v>130.82088781170799</c:v>
                </c:pt>
                <c:pt idx="28">
                  <c:v>132.12909668982508</c:v>
                </c:pt>
                <c:pt idx="29">
                  <c:v>133.45038765672334</c:v>
                </c:pt>
                <c:pt idx="30">
                  <c:v>134.78489153329056</c:v>
                </c:pt>
                <c:pt idx="31">
                  <c:v>136.13274044862348</c:v>
                </c:pt>
                <c:pt idx="32">
                  <c:v>137.49406785310973</c:v>
                </c:pt>
                <c:pt idx="33">
                  <c:v>138.86900853164082</c:v>
                </c:pt>
                <c:pt idx="34">
                  <c:v>140.25769861695721</c:v>
                </c:pt>
                <c:pt idx="35">
                  <c:v>141.66027560312679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Sheet1!$D$3</c:f>
              <c:strCache>
                <c:ptCount val="1"/>
                <c:pt idx="0">
                  <c:v>1.50%</c:v>
                </c:pt>
              </c:strCache>
            </c:strRef>
          </c:tx>
          <c:spPr>
            <a:ln w="5080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Sheet1!$A$5:$A$40</c:f>
              <c:numCache>
                <c:formatCode>General</c:formatCode>
                <c:ptCount val="36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  <c:pt idx="11">
                  <c:v>2026</c:v>
                </c:pt>
                <c:pt idx="12">
                  <c:v>2027</c:v>
                </c:pt>
                <c:pt idx="13">
                  <c:v>2028</c:v>
                </c:pt>
                <c:pt idx="14">
                  <c:v>2029</c:v>
                </c:pt>
                <c:pt idx="15">
                  <c:v>2030</c:v>
                </c:pt>
                <c:pt idx="16">
                  <c:v>2031</c:v>
                </c:pt>
                <c:pt idx="17">
                  <c:v>2032</c:v>
                </c:pt>
                <c:pt idx="18">
                  <c:v>2033</c:v>
                </c:pt>
                <c:pt idx="19">
                  <c:v>2034</c:v>
                </c:pt>
                <c:pt idx="20">
                  <c:v>2035</c:v>
                </c:pt>
                <c:pt idx="21">
                  <c:v>2036</c:v>
                </c:pt>
                <c:pt idx="22">
                  <c:v>2037</c:v>
                </c:pt>
                <c:pt idx="23">
                  <c:v>2038</c:v>
                </c:pt>
                <c:pt idx="24">
                  <c:v>2039</c:v>
                </c:pt>
                <c:pt idx="25">
                  <c:v>2040</c:v>
                </c:pt>
                <c:pt idx="26">
                  <c:v>2041</c:v>
                </c:pt>
                <c:pt idx="27">
                  <c:v>2042</c:v>
                </c:pt>
                <c:pt idx="28">
                  <c:v>2043</c:v>
                </c:pt>
                <c:pt idx="29">
                  <c:v>2044</c:v>
                </c:pt>
                <c:pt idx="30">
                  <c:v>2045</c:v>
                </c:pt>
                <c:pt idx="31">
                  <c:v>2046</c:v>
                </c:pt>
                <c:pt idx="32">
                  <c:v>2047</c:v>
                </c:pt>
                <c:pt idx="33">
                  <c:v>2048</c:v>
                </c:pt>
                <c:pt idx="34">
                  <c:v>2049</c:v>
                </c:pt>
                <c:pt idx="35">
                  <c:v>2050</c:v>
                </c:pt>
              </c:numCache>
            </c:numRef>
          </c:cat>
          <c:val>
            <c:numRef>
              <c:f>Sheet1!$D$5:$D$40</c:f>
              <c:numCache>
                <c:formatCode>0</c:formatCode>
                <c:ptCount val="36"/>
                <c:pt idx="0" formatCode="General">
                  <c:v>100</c:v>
                </c:pt>
                <c:pt idx="1">
                  <c:v>101.5</c:v>
                </c:pt>
                <c:pt idx="2">
                  <c:v>103.02249999999999</c:v>
                </c:pt>
                <c:pt idx="3">
                  <c:v>104.5678375</c:v>
                </c:pt>
                <c:pt idx="4">
                  <c:v>106.1363550625</c:v>
                </c:pt>
                <c:pt idx="5">
                  <c:v>107.72840038843751</c:v>
                </c:pt>
                <c:pt idx="6">
                  <c:v>109.34432639426407</c:v>
                </c:pt>
                <c:pt idx="7">
                  <c:v>110.98449129017803</c:v>
                </c:pt>
                <c:pt idx="8">
                  <c:v>112.6492586595307</c:v>
                </c:pt>
                <c:pt idx="9">
                  <c:v>114.33899753942366</c:v>
                </c:pt>
                <c:pt idx="10">
                  <c:v>116.05408250251502</c:v>
                </c:pt>
                <c:pt idx="11">
                  <c:v>117.79489374005274</c:v>
                </c:pt>
                <c:pt idx="12">
                  <c:v>119.56181714615353</c:v>
                </c:pt>
                <c:pt idx="13">
                  <c:v>121.35524440334584</c:v>
                </c:pt>
                <c:pt idx="14">
                  <c:v>123.17557306939602</c:v>
                </c:pt>
                <c:pt idx="15">
                  <c:v>125.02320666543696</c:v>
                </c:pt>
                <c:pt idx="16">
                  <c:v>126.89855476541851</c:v>
                </c:pt>
                <c:pt idx="17">
                  <c:v>128.8020330868998</c:v>
                </c:pt>
                <c:pt idx="18">
                  <c:v>130.73406358320329</c:v>
                </c:pt>
                <c:pt idx="19">
                  <c:v>132.69507453695135</c:v>
                </c:pt>
                <c:pt idx="20">
                  <c:v>134.68550065500563</c:v>
                </c:pt>
                <c:pt idx="21">
                  <c:v>136.70578316483071</c:v>
                </c:pt>
                <c:pt idx="22">
                  <c:v>138.75636991230317</c:v>
                </c:pt>
                <c:pt idx="23">
                  <c:v>140.83771546098771</c:v>
                </c:pt>
                <c:pt idx="24">
                  <c:v>142.95028119290254</c:v>
                </c:pt>
                <c:pt idx="25">
                  <c:v>145.09453541079608</c:v>
                </c:pt>
                <c:pt idx="26">
                  <c:v>147.27095344195803</c:v>
                </c:pt>
                <c:pt idx="27">
                  <c:v>149.48001774358741</c:v>
                </c:pt>
                <c:pt idx="28">
                  <c:v>151.72221800974123</c:v>
                </c:pt>
                <c:pt idx="29">
                  <c:v>153.99805127988733</c:v>
                </c:pt>
                <c:pt idx="30">
                  <c:v>156.30802204908565</c:v>
                </c:pt>
                <c:pt idx="31">
                  <c:v>158.65264237982194</c:v>
                </c:pt>
                <c:pt idx="32">
                  <c:v>161.03243201551928</c:v>
                </c:pt>
                <c:pt idx="33">
                  <c:v>163.44791849575208</c:v>
                </c:pt>
                <c:pt idx="34">
                  <c:v>165.89963727318835</c:v>
                </c:pt>
                <c:pt idx="35">
                  <c:v>168.38813183228618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Sheet1!$E$3</c:f>
              <c:strCache>
                <c:ptCount val="1"/>
                <c:pt idx="0">
                  <c:v>2.00%</c:v>
                </c:pt>
              </c:strCache>
            </c:strRef>
          </c:tx>
          <c:spPr>
            <a:ln w="5080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numRef>
              <c:f>Sheet1!$A$5:$A$40</c:f>
              <c:numCache>
                <c:formatCode>General</c:formatCode>
                <c:ptCount val="36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  <c:pt idx="11">
                  <c:v>2026</c:v>
                </c:pt>
                <c:pt idx="12">
                  <c:v>2027</c:v>
                </c:pt>
                <c:pt idx="13">
                  <c:v>2028</c:v>
                </c:pt>
                <c:pt idx="14">
                  <c:v>2029</c:v>
                </c:pt>
                <c:pt idx="15">
                  <c:v>2030</c:v>
                </c:pt>
                <c:pt idx="16">
                  <c:v>2031</c:v>
                </c:pt>
                <c:pt idx="17">
                  <c:v>2032</c:v>
                </c:pt>
                <c:pt idx="18">
                  <c:v>2033</c:v>
                </c:pt>
                <c:pt idx="19">
                  <c:v>2034</c:v>
                </c:pt>
                <c:pt idx="20">
                  <c:v>2035</c:v>
                </c:pt>
                <c:pt idx="21">
                  <c:v>2036</c:v>
                </c:pt>
                <c:pt idx="22">
                  <c:v>2037</c:v>
                </c:pt>
                <c:pt idx="23">
                  <c:v>2038</c:v>
                </c:pt>
                <c:pt idx="24">
                  <c:v>2039</c:v>
                </c:pt>
                <c:pt idx="25">
                  <c:v>2040</c:v>
                </c:pt>
                <c:pt idx="26">
                  <c:v>2041</c:v>
                </c:pt>
                <c:pt idx="27">
                  <c:v>2042</c:v>
                </c:pt>
                <c:pt idx="28">
                  <c:v>2043</c:v>
                </c:pt>
                <c:pt idx="29">
                  <c:v>2044</c:v>
                </c:pt>
                <c:pt idx="30">
                  <c:v>2045</c:v>
                </c:pt>
                <c:pt idx="31">
                  <c:v>2046</c:v>
                </c:pt>
                <c:pt idx="32">
                  <c:v>2047</c:v>
                </c:pt>
                <c:pt idx="33">
                  <c:v>2048</c:v>
                </c:pt>
                <c:pt idx="34">
                  <c:v>2049</c:v>
                </c:pt>
                <c:pt idx="35">
                  <c:v>2050</c:v>
                </c:pt>
              </c:numCache>
            </c:numRef>
          </c:cat>
          <c:val>
            <c:numRef>
              <c:f>Sheet1!$E$5:$E$40</c:f>
              <c:numCache>
                <c:formatCode>0</c:formatCode>
                <c:ptCount val="36"/>
                <c:pt idx="0" formatCode="General">
                  <c:v>100</c:v>
                </c:pt>
                <c:pt idx="1">
                  <c:v>102</c:v>
                </c:pt>
                <c:pt idx="2">
                  <c:v>104.04</c:v>
                </c:pt>
                <c:pt idx="3">
                  <c:v>106.1208</c:v>
                </c:pt>
                <c:pt idx="4">
                  <c:v>108.243216</c:v>
                </c:pt>
                <c:pt idx="5">
                  <c:v>110.40808032000001</c:v>
                </c:pt>
                <c:pt idx="6">
                  <c:v>112.61624192640001</c:v>
                </c:pt>
                <c:pt idx="7">
                  <c:v>114.868566764928</c:v>
                </c:pt>
                <c:pt idx="8">
                  <c:v>117.16593810022657</c:v>
                </c:pt>
                <c:pt idx="9">
                  <c:v>119.5092568622311</c:v>
                </c:pt>
                <c:pt idx="10">
                  <c:v>121.89944199947573</c:v>
                </c:pt>
                <c:pt idx="11">
                  <c:v>124.33743083946524</c:v>
                </c:pt>
                <c:pt idx="12">
                  <c:v>126.82417945625454</c:v>
                </c:pt>
                <c:pt idx="13">
                  <c:v>129.36066304537962</c:v>
                </c:pt>
                <c:pt idx="14">
                  <c:v>131.94787630628721</c:v>
                </c:pt>
                <c:pt idx="15">
                  <c:v>134.58683383241296</c:v>
                </c:pt>
                <c:pt idx="16">
                  <c:v>137.27857050906121</c:v>
                </c:pt>
                <c:pt idx="17">
                  <c:v>140.02414191924242</c:v>
                </c:pt>
                <c:pt idx="18">
                  <c:v>142.82462475762728</c:v>
                </c:pt>
                <c:pt idx="19">
                  <c:v>145.68111725277981</c:v>
                </c:pt>
                <c:pt idx="20">
                  <c:v>148.5947395978354</c:v>
                </c:pt>
                <c:pt idx="21">
                  <c:v>151.56663438979211</c:v>
                </c:pt>
                <c:pt idx="22">
                  <c:v>154.59796707758795</c:v>
                </c:pt>
                <c:pt idx="23">
                  <c:v>157.68992641913971</c:v>
                </c:pt>
                <c:pt idx="24">
                  <c:v>160.8437249475225</c:v>
                </c:pt>
                <c:pt idx="25">
                  <c:v>164.06059944647296</c:v>
                </c:pt>
                <c:pt idx="26">
                  <c:v>167.34181143540243</c:v>
                </c:pt>
                <c:pt idx="27">
                  <c:v>170.68864766411048</c:v>
                </c:pt>
                <c:pt idx="28">
                  <c:v>174.10242061739268</c:v>
                </c:pt>
                <c:pt idx="29">
                  <c:v>177.58446902974055</c:v>
                </c:pt>
                <c:pt idx="30">
                  <c:v>181.13615841033536</c:v>
                </c:pt>
                <c:pt idx="31">
                  <c:v>184.75888157854206</c:v>
                </c:pt>
                <c:pt idx="32">
                  <c:v>188.45405921011289</c:v>
                </c:pt>
                <c:pt idx="33">
                  <c:v>192.22314039431515</c:v>
                </c:pt>
                <c:pt idx="34">
                  <c:v>196.06760320220147</c:v>
                </c:pt>
                <c:pt idx="35">
                  <c:v>199.98895526624551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7549056"/>
        <c:axId val="27575424"/>
      </c:lineChart>
      <c:catAx>
        <c:axId val="275490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5400000" spcFirstLastPara="1" vertOverflow="ellipsis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7575424"/>
        <c:crosses val="autoZero"/>
        <c:auto val="1"/>
        <c:lblAlgn val="ctr"/>
        <c:lblOffset val="100"/>
        <c:noMultiLvlLbl val="0"/>
      </c:catAx>
      <c:valAx>
        <c:axId val="27575424"/>
        <c:scaling>
          <c:orientation val="minMax"/>
          <c:min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75490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9.3544181977252838E-2"/>
          <c:y val="0.89409667541557303"/>
          <c:w val="0.82957830271216093"/>
          <c:h val="7.812554680664916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909783B-053E-4D40-B2EA-B5234507CDAA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0F6DBEC6-6EA8-4E52-9EAF-54C7492BBC40}">
      <dgm:prSet phldrT="[Text]" custT="1"/>
      <dgm:spPr/>
      <dgm:t>
        <a:bodyPr/>
        <a:lstStyle/>
        <a:p>
          <a:r>
            <a:rPr lang="en-AU" sz="1050" b="1" dirty="0" smtClean="0"/>
            <a:t>Financial management</a:t>
          </a:r>
          <a:endParaRPr lang="en-AU" sz="1050" b="1" dirty="0"/>
        </a:p>
      </dgm:t>
    </dgm:pt>
    <dgm:pt modelId="{1A8CD743-293F-4F1B-97F8-DD3161D36D93}" type="parTrans" cxnId="{5DAEF553-0B98-40EB-9210-11EB00205D22}">
      <dgm:prSet/>
      <dgm:spPr/>
      <dgm:t>
        <a:bodyPr/>
        <a:lstStyle/>
        <a:p>
          <a:endParaRPr lang="en-AU" sz="1000"/>
        </a:p>
      </dgm:t>
    </dgm:pt>
    <dgm:pt modelId="{EFDB3ADE-0221-412D-83A2-B7C920345E37}" type="sibTrans" cxnId="{5DAEF553-0B98-40EB-9210-11EB00205D22}">
      <dgm:prSet custT="1"/>
      <dgm:spPr>
        <a:solidFill>
          <a:srgbClr val="FF0000"/>
        </a:solidFill>
      </dgm:spPr>
      <dgm:t>
        <a:bodyPr/>
        <a:lstStyle/>
        <a:p>
          <a:endParaRPr lang="en-AU" sz="1050"/>
        </a:p>
      </dgm:t>
    </dgm:pt>
    <dgm:pt modelId="{ECC4C0B2-721C-4F0E-B1B6-A37C3DFB167D}">
      <dgm:prSet phldrT="[Text]" custT="1"/>
      <dgm:spPr/>
      <dgm:t>
        <a:bodyPr/>
        <a:lstStyle/>
        <a:p>
          <a:r>
            <a:rPr lang="en-AU" sz="1200" b="1" dirty="0" smtClean="0"/>
            <a:t>Capital investment</a:t>
          </a:r>
          <a:endParaRPr lang="en-AU" sz="1200" b="1" dirty="0"/>
        </a:p>
      </dgm:t>
    </dgm:pt>
    <dgm:pt modelId="{9DF27386-EEE6-4024-8C4A-8D3CD6611B7B}" type="parTrans" cxnId="{4AE24527-5FE1-4CFE-BB98-3AEABE774F91}">
      <dgm:prSet/>
      <dgm:spPr/>
      <dgm:t>
        <a:bodyPr/>
        <a:lstStyle/>
        <a:p>
          <a:endParaRPr lang="en-AU" sz="1000"/>
        </a:p>
      </dgm:t>
    </dgm:pt>
    <dgm:pt modelId="{9E874DB4-F428-413D-9B3E-D7D0D1F6216F}" type="sibTrans" cxnId="{4AE24527-5FE1-4CFE-BB98-3AEABE774F91}">
      <dgm:prSet custT="1"/>
      <dgm:spPr>
        <a:solidFill>
          <a:srgbClr val="FF0000"/>
        </a:solidFill>
      </dgm:spPr>
      <dgm:t>
        <a:bodyPr/>
        <a:lstStyle/>
        <a:p>
          <a:endParaRPr lang="en-AU" sz="1050"/>
        </a:p>
      </dgm:t>
    </dgm:pt>
    <dgm:pt modelId="{427B7B0C-7DB2-4CBF-9B57-B204F536BBE4}">
      <dgm:prSet phldrT="[Text]" custT="1"/>
      <dgm:spPr/>
      <dgm:t>
        <a:bodyPr/>
        <a:lstStyle/>
        <a:p>
          <a:r>
            <a:rPr lang="en-AU" sz="1050" b="1" dirty="0" smtClean="0"/>
            <a:t>Production</a:t>
          </a:r>
        </a:p>
        <a:p>
          <a:r>
            <a:rPr lang="en-AU" sz="1050" b="1" dirty="0" smtClean="0"/>
            <a:t>Management</a:t>
          </a:r>
          <a:endParaRPr lang="en-AU" sz="1050" b="1" dirty="0"/>
        </a:p>
      </dgm:t>
    </dgm:pt>
    <dgm:pt modelId="{651C70C9-0413-4276-9FEF-347BF7CF66AE}" type="parTrans" cxnId="{A0E52999-F5F5-4198-B4DA-D5BD0740F5BF}">
      <dgm:prSet/>
      <dgm:spPr/>
      <dgm:t>
        <a:bodyPr/>
        <a:lstStyle/>
        <a:p>
          <a:endParaRPr lang="en-AU" sz="1000"/>
        </a:p>
      </dgm:t>
    </dgm:pt>
    <dgm:pt modelId="{A077C624-0FF4-4B37-A5AB-36A1E628AFB4}" type="sibTrans" cxnId="{A0E52999-F5F5-4198-B4DA-D5BD0740F5BF}">
      <dgm:prSet custT="1"/>
      <dgm:spPr>
        <a:solidFill>
          <a:srgbClr val="FF0000"/>
        </a:solidFill>
      </dgm:spPr>
      <dgm:t>
        <a:bodyPr/>
        <a:lstStyle/>
        <a:p>
          <a:endParaRPr lang="en-AU" sz="1050"/>
        </a:p>
      </dgm:t>
    </dgm:pt>
    <dgm:pt modelId="{A714AB26-C89F-407B-B7F5-70370D784060}">
      <dgm:prSet phldrT="[Text]" custT="1"/>
      <dgm:spPr/>
      <dgm:t>
        <a:bodyPr/>
        <a:lstStyle/>
        <a:p>
          <a:r>
            <a:rPr lang="en-AU" sz="2000" b="1" dirty="0" smtClean="0"/>
            <a:t>Profit</a:t>
          </a:r>
          <a:endParaRPr lang="en-AU" sz="2000" b="1" dirty="0"/>
        </a:p>
      </dgm:t>
    </dgm:pt>
    <dgm:pt modelId="{F4FE603C-BA19-4DD3-B503-4150FA2D6610}" type="parTrans" cxnId="{70B41D0E-2C86-4443-A282-7E701FD2C81F}">
      <dgm:prSet/>
      <dgm:spPr/>
      <dgm:t>
        <a:bodyPr/>
        <a:lstStyle/>
        <a:p>
          <a:endParaRPr lang="en-AU" sz="1000"/>
        </a:p>
      </dgm:t>
    </dgm:pt>
    <dgm:pt modelId="{E4089353-0C19-49A5-AA6E-2B6D8435B900}" type="sibTrans" cxnId="{70B41D0E-2C86-4443-A282-7E701FD2C81F}">
      <dgm:prSet custT="1"/>
      <dgm:spPr>
        <a:solidFill>
          <a:srgbClr val="FF0000"/>
        </a:solidFill>
      </dgm:spPr>
      <dgm:t>
        <a:bodyPr/>
        <a:lstStyle/>
        <a:p>
          <a:endParaRPr lang="en-AU" sz="1050"/>
        </a:p>
      </dgm:t>
    </dgm:pt>
    <dgm:pt modelId="{CB8C5077-E14E-4B39-80EF-B06245CBF639}">
      <dgm:prSet phldrT="[Text]" custT="1"/>
      <dgm:spPr/>
      <dgm:t>
        <a:bodyPr/>
        <a:lstStyle/>
        <a:p>
          <a:r>
            <a:rPr lang="en-AU" sz="1050" b="1" dirty="0" smtClean="0"/>
            <a:t>Productivity opportunity</a:t>
          </a:r>
          <a:endParaRPr lang="en-AU" sz="1050" b="1" dirty="0"/>
        </a:p>
      </dgm:t>
    </dgm:pt>
    <dgm:pt modelId="{4EB870F0-FD26-44CC-8010-3FB9A628E836}" type="sibTrans" cxnId="{4EF43224-8C66-4275-82F4-A527096B9E9D}">
      <dgm:prSet custT="1"/>
      <dgm:spPr>
        <a:solidFill>
          <a:srgbClr val="FF0000"/>
        </a:solidFill>
      </dgm:spPr>
      <dgm:t>
        <a:bodyPr/>
        <a:lstStyle/>
        <a:p>
          <a:endParaRPr lang="en-AU" sz="1050"/>
        </a:p>
      </dgm:t>
    </dgm:pt>
    <dgm:pt modelId="{BD89E7FA-1B5A-4A3E-A2E4-CCEB42E4B986}" type="parTrans" cxnId="{4EF43224-8C66-4275-82F4-A527096B9E9D}">
      <dgm:prSet/>
      <dgm:spPr/>
      <dgm:t>
        <a:bodyPr/>
        <a:lstStyle/>
        <a:p>
          <a:endParaRPr lang="en-AU" sz="1000"/>
        </a:p>
      </dgm:t>
    </dgm:pt>
    <dgm:pt modelId="{81943F5D-6596-4A43-B387-5EDA4899B19A}" type="pres">
      <dgm:prSet presAssocID="{0909783B-053E-4D40-B2EA-B5234507CDAA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27189607-158D-4094-9785-6DB9258A5584}" type="pres">
      <dgm:prSet presAssocID="{0F6DBEC6-6EA8-4E52-9EAF-54C7492BBC40}" presName="node" presStyleLbl="node1" presStyleIdx="0" presStyleCnt="5" custRadScaleRad="100497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FCFB865D-16BE-4500-B54F-4DC02E51231E}" type="pres">
      <dgm:prSet presAssocID="{EFDB3ADE-0221-412D-83A2-B7C920345E37}" presName="sibTrans" presStyleLbl="sibTrans2D1" presStyleIdx="0" presStyleCnt="5"/>
      <dgm:spPr/>
      <dgm:t>
        <a:bodyPr/>
        <a:lstStyle/>
        <a:p>
          <a:endParaRPr lang="en-AU"/>
        </a:p>
      </dgm:t>
    </dgm:pt>
    <dgm:pt modelId="{18DB58DC-736A-456F-B1E7-2BD4A3853F78}" type="pres">
      <dgm:prSet presAssocID="{EFDB3ADE-0221-412D-83A2-B7C920345E37}" presName="connectorText" presStyleLbl="sibTrans2D1" presStyleIdx="0" presStyleCnt="5"/>
      <dgm:spPr/>
      <dgm:t>
        <a:bodyPr/>
        <a:lstStyle/>
        <a:p>
          <a:endParaRPr lang="en-AU"/>
        </a:p>
      </dgm:t>
    </dgm:pt>
    <dgm:pt modelId="{A2181FB4-146B-4ADF-941B-A5EDC8816438}" type="pres">
      <dgm:prSet presAssocID="{CB8C5077-E14E-4B39-80EF-B06245CBF639}" presName="node" presStyleLbl="node1" presStyleIdx="1" presStyleCnt="5" custRadScaleRad="100155" custRadScaleInc="-751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30E36443-0DBB-4E89-BBC3-3F041CCB4BF3}" type="pres">
      <dgm:prSet presAssocID="{4EB870F0-FD26-44CC-8010-3FB9A628E836}" presName="sibTrans" presStyleLbl="sibTrans2D1" presStyleIdx="1" presStyleCnt="5"/>
      <dgm:spPr/>
      <dgm:t>
        <a:bodyPr/>
        <a:lstStyle/>
        <a:p>
          <a:endParaRPr lang="en-AU"/>
        </a:p>
      </dgm:t>
    </dgm:pt>
    <dgm:pt modelId="{13A92C06-E411-463F-9579-012BA564FAE5}" type="pres">
      <dgm:prSet presAssocID="{4EB870F0-FD26-44CC-8010-3FB9A628E836}" presName="connectorText" presStyleLbl="sibTrans2D1" presStyleIdx="1" presStyleCnt="5"/>
      <dgm:spPr/>
      <dgm:t>
        <a:bodyPr/>
        <a:lstStyle/>
        <a:p>
          <a:endParaRPr lang="en-AU"/>
        </a:p>
      </dgm:t>
    </dgm:pt>
    <dgm:pt modelId="{1F101334-842F-4FB1-B784-8C397B707D69}" type="pres">
      <dgm:prSet presAssocID="{ECC4C0B2-721C-4F0E-B1B6-A37C3DFB167D}" presName="node" presStyleLbl="node1" presStyleIdx="2" presStyleCnt="5" custRadScaleRad="99598" custRadScaleInc="-467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CED33228-148C-4623-8E0E-DD4318679E9E}" type="pres">
      <dgm:prSet presAssocID="{9E874DB4-F428-413D-9B3E-D7D0D1F6216F}" presName="sibTrans" presStyleLbl="sibTrans2D1" presStyleIdx="2" presStyleCnt="5"/>
      <dgm:spPr/>
      <dgm:t>
        <a:bodyPr/>
        <a:lstStyle/>
        <a:p>
          <a:endParaRPr lang="en-AU"/>
        </a:p>
      </dgm:t>
    </dgm:pt>
    <dgm:pt modelId="{0E53A321-C1E9-4E18-AF42-C597355856F7}" type="pres">
      <dgm:prSet presAssocID="{9E874DB4-F428-413D-9B3E-D7D0D1F6216F}" presName="connectorText" presStyleLbl="sibTrans2D1" presStyleIdx="2" presStyleCnt="5"/>
      <dgm:spPr/>
      <dgm:t>
        <a:bodyPr/>
        <a:lstStyle/>
        <a:p>
          <a:endParaRPr lang="en-AU"/>
        </a:p>
      </dgm:t>
    </dgm:pt>
    <dgm:pt modelId="{5EA70DA1-FA77-4141-9C14-705857D4333A}" type="pres">
      <dgm:prSet presAssocID="{427B7B0C-7DB2-4CBF-9B57-B204F536BBE4}" presName="node" presStyleLbl="node1" presStyleIdx="3" presStyleCnt="5" custRadScaleRad="99598" custRadScaleInc="467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BC5DAAB0-07D4-4FC3-8B8E-3C294952970B}" type="pres">
      <dgm:prSet presAssocID="{A077C624-0FF4-4B37-A5AB-36A1E628AFB4}" presName="sibTrans" presStyleLbl="sibTrans2D1" presStyleIdx="3" presStyleCnt="5"/>
      <dgm:spPr/>
      <dgm:t>
        <a:bodyPr/>
        <a:lstStyle/>
        <a:p>
          <a:endParaRPr lang="en-AU"/>
        </a:p>
      </dgm:t>
    </dgm:pt>
    <dgm:pt modelId="{D03EE9F7-7D92-427F-9818-5513C032726A}" type="pres">
      <dgm:prSet presAssocID="{A077C624-0FF4-4B37-A5AB-36A1E628AFB4}" presName="connectorText" presStyleLbl="sibTrans2D1" presStyleIdx="3" presStyleCnt="5"/>
      <dgm:spPr/>
      <dgm:t>
        <a:bodyPr/>
        <a:lstStyle/>
        <a:p>
          <a:endParaRPr lang="en-AU"/>
        </a:p>
      </dgm:t>
    </dgm:pt>
    <dgm:pt modelId="{0B6AC79B-A5E0-484C-BB7D-B693F6BBD410}" type="pres">
      <dgm:prSet presAssocID="{A714AB26-C89F-407B-B7F5-70370D784060}" presName="node" presStyleLbl="node1" presStyleIdx="4" presStyleCnt="5" custRadScaleRad="100155" custRadScaleInc="751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18651E6C-88D5-4F8D-9F1A-A9B83503BADD}" type="pres">
      <dgm:prSet presAssocID="{E4089353-0C19-49A5-AA6E-2B6D8435B900}" presName="sibTrans" presStyleLbl="sibTrans2D1" presStyleIdx="4" presStyleCnt="5"/>
      <dgm:spPr/>
      <dgm:t>
        <a:bodyPr/>
        <a:lstStyle/>
        <a:p>
          <a:endParaRPr lang="en-AU"/>
        </a:p>
      </dgm:t>
    </dgm:pt>
    <dgm:pt modelId="{5CE31100-4CD7-4B82-B68F-BDC0F92999D7}" type="pres">
      <dgm:prSet presAssocID="{E4089353-0C19-49A5-AA6E-2B6D8435B900}" presName="connectorText" presStyleLbl="sibTrans2D1" presStyleIdx="4" presStyleCnt="5"/>
      <dgm:spPr/>
      <dgm:t>
        <a:bodyPr/>
        <a:lstStyle/>
        <a:p>
          <a:endParaRPr lang="en-AU"/>
        </a:p>
      </dgm:t>
    </dgm:pt>
  </dgm:ptLst>
  <dgm:cxnLst>
    <dgm:cxn modelId="{D94D69D4-4773-4128-93D2-1F532D3C1278}" type="presOf" srcId="{CB8C5077-E14E-4B39-80EF-B06245CBF639}" destId="{A2181FB4-146B-4ADF-941B-A5EDC8816438}" srcOrd="0" destOrd="0" presId="urn:microsoft.com/office/officeart/2005/8/layout/cycle2"/>
    <dgm:cxn modelId="{A0E52999-F5F5-4198-B4DA-D5BD0740F5BF}" srcId="{0909783B-053E-4D40-B2EA-B5234507CDAA}" destId="{427B7B0C-7DB2-4CBF-9B57-B204F536BBE4}" srcOrd="3" destOrd="0" parTransId="{651C70C9-0413-4276-9FEF-347BF7CF66AE}" sibTransId="{A077C624-0FF4-4B37-A5AB-36A1E628AFB4}"/>
    <dgm:cxn modelId="{616BC78C-98FC-4209-85BF-A766652276F5}" type="presOf" srcId="{E4089353-0C19-49A5-AA6E-2B6D8435B900}" destId="{5CE31100-4CD7-4B82-B68F-BDC0F92999D7}" srcOrd="1" destOrd="0" presId="urn:microsoft.com/office/officeart/2005/8/layout/cycle2"/>
    <dgm:cxn modelId="{4EF43224-8C66-4275-82F4-A527096B9E9D}" srcId="{0909783B-053E-4D40-B2EA-B5234507CDAA}" destId="{CB8C5077-E14E-4B39-80EF-B06245CBF639}" srcOrd="1" destOrd="0" parTransId="{BD89E7FA-1B5A-4A3E-A2E4-CCEB42E4B986}" sibTransId="{4EB870F0-FD26-44CC-8010-3FB9A628E836}"/>
    <dgm:cxn modelId="{3855DABF-48C0-47A3-BC1B-28A7FBC1D7B3}" type="presOf" srcId="{0909783B-053E-4D40-B2EA-B5234507CDAA}" destId="{81943F5D-6596-4A43-B387-5EDA4899B19A}" srcOrd="0" destOrd="0" presId="urn:microsoft.com/office/officeart/2005/8/layout/cycle2"/>
    <dgm:cxn modelId="{242D80E9-3190-4D39-80B1-958EDD901C08}" type="presOf" srcId="{E4089353-0C19-49A5-AA6E-2B6D8435B900}" destId="{18651E6C-88D5-4F8D-9F1A-A9B83503BADD}" srcOrd="0" destOrd="0" presId="urn:microsoft.com/office/officeart/2005/8/layout/cycle2"/>
    <dgm:cxn modelId="{BAE0378C-969C-46E6-A559-E8994674C1E8}" type="presOf" srcId="{0F6DBEC6-6EA8-4E52-9EAF-54C7492BBC40}" destId="{27189607-158D-4094-9785-6DB9258A5584}" srcOrd="0" destOrd="0" presId="urn:microsoft.com/office/officeart/2005/8/layout/cycle2"/>
    <dgm:cxn modelId="{081820D8-F9C4-40ED-AB75-0C9C6E358CCD}" type="presOf" srcId="{ECC4C0B2-721C-4F0E-B1B6-A37C3DFB167D}" destId="{1F101334-842F-4FB1-B784-8C397B707D69}" srcOrd="0" destOrd="0" presId="urn:microsoft.com/office/officeart/2005/8/layout/cycle2"/>
    <dgm:cxn modelId="{D0EAA7A0-C36D-452E-B931-3B210B419A39}" type="presOf" srcId="{9E874DB4-F428-413D-9B3E-D7D0D1F6216F}" destId="{0E53A321-C1E9-4E18-AF42-C597355856F7}" srcOrd="1" destOrd="0" presId="urn:microsoft.com/office/officeart/2005/8/layout/cycle2"/>
    <dgm:cxn modelId="{070A6D98-342F-456C-8C2A-5198C75BEF31}" type="presOf" srcId="{A077C624-0FF4-4B37-A5AB-36A1E628AFB4}" destId="{BC5DAAB0-07D4-4FC3-8B8E-3C294952970B}" srcOrd="0" destOrd="0" presId="urn:microsoft.com/office/officeart/2005/8/layout/cycle2"/>
    <dgm:cxn modelId="{A6D6FEC5-11EF-416B-81A7-1BC2E7D3136B}" type="presOf" srcId="{A714AB26-C89F-407B-B7F5-70370D784060}" destId="{0B6AC79B-A5E0-484C-BB7D-B693F6BBD410}" srcOrd="0" destOrd="0" presId="urn:microsoft.com/office/officeart/2005/8/layout/cycle2"/>
    <dgm:cxn modelId="{1CCA7103-F745-4D80-89E1-F19E01468C82}" type="presOf" srcId="{9E874DB4-F428-413D-9B3E-D7D0D1F6216F}" destId="{CED33228-148C-4623-8E0E-DD4318679E9E}" srcOrd="0" destOrd="0" presId="urn:microsoft.com/office/officeart/2005/8/layout/cycle2"/>
    <dgm:cxn modelId="{E581FD3D-9886-4BE4-A0DA-04BE8E3AF713}" type="presOf" srcId="{4EB870F0-FD26-44CC-8010-3FB9A628E836}" destId="{13A92C06-E411-463F-9579-012BA564FAE5}" srcOrd="1" destOrd="0" presId="urn:microsoft.com/office/officeart/2005/8/layout/cycle2"/>
    <dgm:cxn modelId="{4AE24527-5FE1-4CFE-BB98-3AEABE774F91}" srcId="{0909783B-053E-4D40-B2EA-B5234507CDAA}" destId="{ECC4C0B2-721C-4F0E-B1B6-A37C3DFB167D}" srcOrd="2" destOrd="0" parTransId="{9DF27386-EEE6-4024-8C4A-8D3CD6611B7B}" sibTransId="{9E874DB4-F428-413D-9B3E-D7D0D1F6216F}"/>
    <dgm:cxn modelId="{01C76129-A36B-4D61-8F27-021CFB24D962}" type="presOf" srcId="{EFDB3ADE-0221-412D-83A2-B7C920345E37}" destId="{FCFB865D-16BE-4500-B54F-4DC02E51231E}" srcOrd="0" destOrd="0" presId="urn:microsoft.com/office/officeart/2005/8/layout/cycle2"/>
    <dgm:cxn modelId="{E5B7E6CF-2083-4B50-AA48-408B3C7EEC14}" type="presOf" srcId="{427B7B0C-7DB2-4CBF-9B57-B204F536BBE4}" destId="{5EA70DA1-FA77-4141-9C14-705857D4333A}" srcOrd="0" destOrd="0" presId="urn:microsoft.com/office/officeart/2005/8/layout/cycle2"/>
    <dgm:cxn modelId="{5DAEF553-0B98-40EB-9210-11EB00205D22}" srcId="{0909783B-053E-4D40-B2EA-B5234507CDAA}" destId="{0F6DBEC6-6EA8-4E52-9EAF-54C7492BBC40}" srcOrd="0" destOrd="0" parTransId="{1A8CD743-293F-4F1B-97F8-DD3161D36D93}" sibTransId="{EFDB3ADE-0221-412D-83A2-B7C920345E37}"/>
    <dgm:cxn modelId="{1D42BE37-DA7B-404C-89E9-8ECB47FD4DDC}" type="presOf" srcId="{EFDB3ADE-0221-412D-83A2-B7C920345E37}" destId="{18DB58DC-736A-456F-B1E7-2BD4A3853F78}" srcOrd="1" destOrd="0" presId="urn:microsoft.com/office/officeart/2005/8/layout/cycle2"/>
    <dgm:cxn modelId="{38708B52-F0B3-4257-B219-16175FF274D7}" type="presOf" srcId="{A077C624-0FF4-4B37-A5AB-36A1E628AFB4}" destId="{D03EE9F7-7D92-427F-9818-5513C032726A}" srcOrd="1" destOrd="0" presId="urn:microsoft.com/office/officeart/2005/8/layout/cycle2"/>
    <dgm:cxn modelId="{70B41D0E-2C86-4443-A282-7E701FD2C81F}" srcId="{0909783B-053E-4D40-B2EA-B5234507CDAA}" destId="{A714AB26-C89F-407B-B7F5-70370D784060}" srcOrd="4" destOrd="0" parTransId="{F4FE603C-BA19-4DD3-B503-4150FA2D6610}" sibTransId="{E4089353-0C19-49A5-AA6E-2B6D8435B900}"/>
    <dgm:cxn modelId="{F6D58D37-76E0-496A-9DCA-4D5156FC6350}" type="presOf" srcId="{4EB870F0-FD26-44CC-8010-3FB9A628E836}" destId="{30E36443-0DBB-4E89-BBC3-3F041CCB4BF3}" srcOrd="0" destOrd="0" presId="urn:microsoft.com/office/officeart/2005/8/layout/cycle2"/>
    <dgm:cxn modelId="{86942E4F-6BB9-4751-9FE5-07C250E122F3}" type="presParOf" srcId="{81943F5D-6596-4A43-B387-5EDA4899B19A}" destId="{27189607-158D-4094-9785-6DB9258A5584}" srcOrd="0" destOrd="0" presId="urn:microsoft.com/office/officeart/2005/8/layout/cycle2"/>
    <dgm:cxn modelId="{3CCB361C-65EF-4307-B3F7-43ADBA7FCAD1}" type="presParOf" srcId="{81943F5D-6596-4A43-B387-5EDA4899B19A}" destId="{FCFB865D-16BE-4500-B54F-4DC02E51231E}" srcOrd="1" destOrd="0" presId="urn:microsoft.com/office/officeart/2005/8/layout/cycle2"/>
    <dgm:cxn modelId="{E886D8FA-0AF0-4026-9F40-FE79E62704A1}" type="presParOf" srcId="{FCFB865D-16BE-4500-B54F-4DC02E51231E}" destId="{18DB58DC-736A-456F-B1E7-2BD4A3853F78}" srcOrd="0" destOrd="0" presId="urn:microsoft.com/office/officeart/2005/8/layout/cycle2"/>
    <dgm:cxn modelId="{0B53911A-DD63-4956-9EE3-6B16B2ABB890}" type="presParOf" srcId="{81943F5D-6596-4A43-B387-5EDA4899B19A}" destId="{A2181FB4-146B-4ADF-941B-A5EDC8816438}" srcOrd="2" destOrd="0" presId="urn:microsoft.com/office/officeart/2005/8/layout/cycle2"/>
    <dgm:cxn modelId="{7BAA6929-13B3-4B09-938B-C2312E222594}" type="presParOf" srcId="{81943F5D-6596-4A43-B387-5EDA4899B19A}" destId="{30E36443-0DBB-4E89-BBC3-3F041CCB4BF3}" srcOrd="3" destOrd="0" presId="urn:microsoft.com/office/officeart/2005/8/layout/cycle2"/>
    <dgm:cxn modelId="{4E90AF15-62B5-41F5-B3F0-353E204FAC73}" type="presParOf" srcId="{30E36443-0DBB-4E89-BBC3-3F041CCB4BF3}" destId="{13A92C06-E411-463F-9579-012BA564FAE5}" srcOrd="0" destOrd="0" presId="urn:microsoft.com/office/officeart/2005/8/layout/cycle2"/>
    <dgm:cxn modelId="{AC7DEF14-81A7-4718-AC38-7CD77D295F7B}" type="presParOf" srcId="{81943F5D-6596-4A43-B387-5EDA4899B19A}" destId="{1F101334-842F-4FB1-B784-8C397B707D69}" srcOrd="4" destOrd="0" presId="urn:microsoft.com/office/officeart/2005/8/layout/cycle2"/>
    <dgm:cxn modelId="{DB0A5F7A-5E00-4C22-82BD-248548098D44}" type="presParOf" srcId="{81943F5D-6596-4A43-B387-5EDA4899B19A}" destId="{CED33228-148C-4623-8E0E-DD4318679E9E}" srcOrd="5" destOrd="0" presId="urn:microsoft.com/office/officeart/2005/8/layout/cycle2"/>
    <dgm:cxn modelId="{E2BC9BA2-6A95-470E-915C-8FC854088D3A}" type="presParOf" srcId="{CED33228-148C-4623-8E0E-DD4318679E9E}" destId="{0E53A321-C1E9-4E18-AF42-C597355856F7}" srcOrd="0" destOrd="0" presId="urn:microsoft.com/office/officeart/2005/8/layout/cycle2"/>
    <dgm:cxn modelId="{4E72803D-D289-465D-A1D2-65FEA4857EAF}" type="presParOf" srcId="{81943F5D-6596-4A43-B387-5EDA4899B19A}" destId="{5EA70DA1-FA77-4141-9C14-705857D4333A}" srcOrd="6" destOrd="0" presId="urn:microsoft.com/office/officeart/2005/8/layout/cycle2"/>
    <dgm:cxn modelId="{E5EDCCF2-BA5E-4884-ACB1-E418B8EFB044}" type="presParOf" srcId="{81943F5D-6596-4A43-B387-5EDA4899B19A}" destId="{BC5DAAB0-07D4-4FC3-8B8E-3C294952970B}" srcOrd="7" destOrd="0" presId="urn:microsoft.com/office/officeart/2005/8/layout/cycle2"/>
    <dgm:cxn modelId="{AB9DA05F-5913-437C-A635-1CA219F9A403}" type="presParOf" srcId="{BC5DAAB0-07D4-4FC3-8B8E-3C294952970B}" destId="{D03EE9F7-7D92-427F-9818-5513C032726A}" srcOrd="0" destOrd="0" presId="urn:microsoft.com/office/officeart/2005/8/layout/cycle2"/>
    <dgm:cxn modelId="{276F170D-3752-4435-8727-8D3F2D390671}" type="presParOf" srcId="{81943F5D-6596-4A43-B387-5EDA4899B19A}" destId="{0B6AC79B-A5E0-484C-BB7D-B693F6BBD410}" srcOrd="8" destOrd="0" presId="urn:microsoft.com/office/officeart/2005/8/layout/cycle2"/>
    <dgm:cxn modelId="{D36858FE-BF65-423E-AAEA-CB8C4D0EA7D9}" type="presParOf" srcId="{81943F5D-6596-4A43-B387-5EDA4899B19A}" destId="{18651E6C-88D5-4F8D-9F1A-A9B83503BADD}" srcOrd="9" destOrd="0" presId="urn:microsoft.com/office/officeart/2005/8/layout/cycle2"/>
    <dgm:cxn modelId="{4AA097CC-C28C-4651-AE81-8634D00A4F85}" type="presParOf" srcId="{18651E6C-88D5-4F8D-9F1A-A9B83503BADD}" destId="{5CE31100-4CD7-4B82-B68F-BDC0F92999D7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DCA0DF-6CD4-4CB5-BBD5-E17F63BBBB58}" type="datetimeFigureOut">
              <a:rPr lang="en-AU" smtClean="0"/>
              <a:t>21/09/2015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7C2366-9866-417B-9F67-AE5DADFB9AC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654837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68DF0-A368-4308-A87C-64BD9B9E4D89}" type="datetimeFigureOut">
              <a:rPr lang="en-AU" smtClean="0"/>
              <a:t>21/09/2015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40B85-E7D4-4BCD-A918-33F31E8D7BC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3723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68DF0-A368-4308-A87C-64BD9B9E4D89}" type="datetimeFigureOut">
              <a:rPr lang="en-AU" smtClean="0"/>
              <a:t>21/09/2015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40B85-E7D4-4BCD-A918-33F31E8D7BC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906768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68DF0-A368-4308-A87C-64BD9B9E4D89}" type="datetimeFigureOut">
              <a:rPr lang="en-AU" smtClean="0"/>
              <a:t>21/09/2015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40B85-E7D4-4BCD-A918-33F31E8D7BC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947188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9871F-A23C-4398-8DB8-CF9695CA92DE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21/09/2015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A105C-A684-46AC-83C0-BE8BD97B98E0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80511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9871F-A23C-4398-8DB8-CF9695CA92DE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21/09/2015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A105C-A684-46AC-83C0-BE8BD97B98E0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37069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9871F-A23C-4398-8DB8-CF9695CA92DE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21/09/2015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A105C-A684-46AC-83C0-BE8BD97B98E0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90030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9871F-A23C-4398-8DB8-CF9695CA92DE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21/09/2015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A105C-A684-46AC-83C0-BE8BD97B98E0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22256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9871F-A23C-4398-8DB8-CF9695CA92DE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21/09/2015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A105C-A684-46AC-83C0-BE8BD97B98E0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29958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9871F-A23C-4398-8DB8-CF9695CA92DE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21/09/2015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A105C-A684-46AC-83C0-BE8BD97B98E0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653871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9871F-A23C-4398-8DB8-CF9695CA92DE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21/09/2015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A105C-A684-46AC-83C0-BE8BD97B98E0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76889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9871F-A23C-4398-8DB8-CF9695CA92DE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21/09/2015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A105C-A684-46AC-83C0-BE8BD97B98E0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62075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68DF0-A368-4308-A87C-64BD9B9E4D89}" type="datetimeFigureOut">
              <a:rPr lang="en-AU" smtClean="0"/>
              <a:t>21/09/2015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BB7AD-F057-4BA9-90C0-A2E03FAC9595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84332418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9871F-A23C-4398-8DB8-CF9695CA92DE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21/09/2015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A105C-A684-46AC-83C0-BE8BD97B98E0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38251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9871F-A23C-4398-8DB8-CF9695CA92DE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21/09/2015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A105C-A684-46AC-83C0-BE8BD97B98E0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74920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9871F-A23C-4398-8DB8-CF9695CA92DE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21/09/2015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A105C-A684-46AC-83C0-BE8BD97B98E0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58937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68DF0-A368-4308-A87C-64BD9B9E4D89}" type="datetimeFigureOut">
              <a:rPr lang="en-AU" smtClean="0"/>
              <a:t>21/09/2015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40B85-E7D4-4BCD-A918-33F31E8D7BC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280713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68DF0-A368-4308-A87C-64BD9B9E4D89}" type="datetimeFigureOut">
              <a:rPr lang="en-AU" smtClean="0"/>
              <a:t>21/09/2015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40B85-E7D4-4BCD-A918-33F31E8D7BC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223477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68DF0-A368-4308-A87C-64BD9B9E4D89}" type="datetimeFigureOut">
              <a:rPr lang="en-AU" smtClean="0"/>
              <a:t>21/09/2015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40B85-E7D4-4BCD-A918-33F31E8D7BC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541484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68DF0-A368-4308-A87C-64BD9B9E4D89}" type="datetimeFigureOut">
              <a:rPr lang="en-AU" smtClean="0"/>
              <a:t>21/09/2015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40B85-E7D4-4BCD-A918-33F31E8D7BC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534506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68DF0-A368-4308-A87C-64BD9B9E4D89}" type="datetimeFigureOut">
              <a:rPr lang="en-AU" smtClean="0"/>
              <a:t>21/09/2015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40B85-E7D4-4BCD-A918-33F31E8D7BC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022732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68DF0-A368-4308-A87C-64BD9B9E4D89}" type="datetimeFigureOut">
              <a:rPr lang="en-AU" smtClean="0"/>
              <a:t>21/09/2015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40B85-E7D4-4BCD-A918-33F31E8D7BC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875445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68DF0-A368-4308-A87C-64BD9B9E4D89}" type="datetimeFigureOut">
              <a:rPr lang="en-AU" smtClean="0"/>
              <a:t>21/09/2015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40B85-E7D4-4BCD-A918-33F31E8D7BC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405521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8000">
              <a:srgbClr val="002060">
                <a:lumMod val="40000"/>
              </a:srgbClr>
            </a:gs>
            <a:gs pos="10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768DF0-A368-4308-A87C-64BD9B9E4D89}" type="datetimeFigureOut">
              <a:rPr lang="en-AU" smtClean="0"/>
              <a:t>21/09/2015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540B85-E7D4-4BCD-A918-33F31E8D7BC8}" type="slidenum">
              <a:rPr lang="en-AU" smtClean="0"/>
              <a:t>‹#›</a:t>
            </a:fld>
            <a:endParaRPr lang="en-AU"/>
          </a:p>
        </p:txBody>
      </p:sp>
      <p:pic>
        <p:nvPicPr>
          <p:cNvPr id="7" name="Picture 9" descr="Afi logo with text_80% Transparency.eps"/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72400" y="154007"/>
            <a:ext cx="785812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89156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E9871F-A23C-4398-8DB8-CF9695CA92DE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21/09/2015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AA105C-A684-46AC-83C0-BE8BD97B98E0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343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576" y="213285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AU" dirty="0" smtClean="0">
                <a:solidFill>
                  <a:schemeClr val="bg1"/>
                </a:solidFill>
              </a:rPr>
              <a:t>Australian public sector agricultural R,D&amp;E: </a:t>
            </a:r>
            <a:br>
              <a:rPr lang="en-AU" dirty="0" smtClean="0">
                <a:solidFill>
                  <a:schemeClr val="bg1"/>
                </a:solidFill>
              </a:rPr>
            </a:br>
            <a:r>
              <a:rPr lang="en-AU" dirty="0">
                <a:solidFill>
                  <a:schemeClr val="bg1"/>
                </a:solidFill>
              </a:rPr>
              <a:t/>
            </a:r>
            <a:br>
              <a:rPr lang="en-AU" dirty="0">
                <a:solidFill>
                  <a:schemeClr val="bg1"/>
                </a:solidFill>
              </a:rPr>
            </a:br>
            <a:r>
              <a:rPr lang="en-AU" sz="3100" dirty="0" smtClean="0">
                <a:solidFill>
                  <a:schemeClr val="bg1"/>
                </a:solidFill>
              </a:rPr>
              <a:t>Is it fostering innovation, or getting in the way?</a:t>
            </a:r>
            <a:endParaRPr lang="en-AU" sz="3100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293096"/>
            <a:ext cx="6400800" cy="1752600"/>
          </a:xfrm>
        </p:spPr>
        <p:txBody>
          <a:bodyPr>
            <a:normAutofit/>
          </a:bodyPr>
          <a:lstStyle/>
          <a:p>
            <a:endParaRPr lang="en-AU" sz="4000" dirty="0" smtClean="0"/>
          </a:p>
          <a:p>
            <a:r>
              <a:rPr lang="en-AU" sz="1800" dirty="0" smtClean="0"/>
              <a:t>Mick Keogh</a:t>
            </a:r>
          </a:p>
          <a:p>
            <a:r>
              <a:rPr lang="en-AU" sz="1800" dirty="0" smtClean="0"/>
              <a:t>Australian Farm Institute</a:t>
            </a:r>
            <a:endParaRPr lang="en-AU" sz="1800" dirty="0"/>
          </a:p>
        </p:txBody>
      </p:sp>
    </p:spTree>
    <p:extLst>
      <p:ext uri="{BB962C8B-B14F-4D97-AF65-F5344CB8AC3E}">
        <p14:creationId xmlns:p14="http://schemas.microsoft.com/office/powerpoint/2010/main" val="261731966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7543" y="1124744"/>
            <a:ext cx="8113663" cy="512062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588224" y="5661248"/>
            <a:ext cx="12241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600" dirty="0" smtClean="0"/>
              <a:t>Source: ABS</a:t>
            </a:r>
            <a:endParaRPr lang="en-AU" sz="1600" dirty="0"/>
          </a:p>
        </p:txBody>
      </p:sp>
    </p:spTree>
    <p:extLst>
      <p:ext uri="{BB962C8B-B14F-4D97-AF65-F5344CB8AC3E}">
        <p14:creationId xmlns:p14="http://schemas.microsoft.com/office/powerpoint/2010/main" val="366563518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AU" sz="3600" dirty="0" smtClean="0">
                <a:solidFill>
                  <a:schemeClr val="bg1"/>
                </a:solidFill>
              </a:rPr>
              <a:t>Public agricultural R&amp;D investment</a:t>
            </a:r>
            <a:endParaRPr lang="en-AU" sz="3600" dirty="0">
              <a:solidFill>
                <a:schemeClr val="bg1"/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7892" y="1772816"/>
            <a:ext cx="8056892" cy="403331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283968" y="6021288"/>
            <a:ext cx="44644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AU" sz="1600" dirty="0" smtClean="0">
                <a:solidFill>
                  <a:schemeClr val="bg1"/>
                </a:solidFill>
              </a:rPr>
              <a:t>Source: </a:t>
            </a:r>
            <a:r>
              <a:rPr lang="en-AU" sz="1600" dirty="0" err="1" smtClean="0">
                <a:solidFill>
                  <a:schemeClr val="bg1"/>
                </a:solidFill>
              </a:rPr>
              <a:t>Fuglie</a:t>
            </a:r>
            <a:r>
              <a:rPr lang="en-AU" sz="1600" dirty="0" smtClean="0">
                <a:solidFill>
                  <a:schemeClr val="bg1"/>
                </a:solidFill>
              </a:rPr>
              <a:t> et al, ABS, Mullen</a:t>
            </a:r>
            <a:endParaRPr lang="en-AU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406024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84689" y="1268760"/>
            <a:ext cx="5862653" cy="452596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47663" y="678995"/>
            <a:ext cx="6336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b="1" dirty="0" smtClean="0">
                <a:solidFill>
                  <a:schemeClr val="bg1"/>
                </a:solidFill>
              </a:rPr>
              <a:t>Cumulative adoption of no-till by Australian grain growers</a:t>
            </a:r>
            <a:endParaRPr lang="en-AU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04048" y="6021288"/>
            <a:ext cx="29523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dirty="0" smtClean="0">
                <a:solidFill>
                  <a:schemeClr val="bg1"/>
                </a:solidFill>
              </a:rPr>
              <a:t>Source: </a:t>
            </a:r>
            <a:r>
              <a:rPr lang="en-AU" sz="1400" dirty="0" err="1" smtClean="0">
                <a:solidFill>
                  <a:schemeClr val="bg1"/>
                </a:solidFill>
              </a:rPr>
              <a:t>Llwellyn</a:t>
            </a:r>
            <a:r>
              <a:rPr lang="en-AU" sz="1400" dirty="0" smtClean="0">
                <a:solidFill>
                  <a:schemeClr val="bg1"/>
                </a:solidFill>
              </a:rPr>
              <a:t> and </a:t>
            </a:r>
            <a:r>
              <a:rPr lang="en-AU" sz="1400" dirty="0" err="1" smtClean="0">
                <a:solidFill>
                  <a:schemeClr val="bg1"/>
                </a:solidFill>
              </a:rPr>
              <a:t>D’Emden</a:t>
            </a:r>
            <a:r>
              <a:rPr lang="en-AU" sz="1400" dirty="0" smtClean="0">
                <a:solidFill>
                  <a:schemeClr val="bg1"/>
                </a:solidFill>
              </a:rPr>
              <a:t>, 2009 </a:t>
            </a:r>
            <a:endParaRPr lang="en-AU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230674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924944"/>
            <a:ext cx="8229600" cy="3201219"/>
          </a:xfrm>
        </p:spPr>
        <p:txBody>
          <a:bodyPr/>
          <a:lstStyle/>
          <a:p>
            <a:pPr marL="0" indent="0" algn="ctr">
              <a:buNone/>
            </a:pPr>
            <a:r>
              <a:rPr lang="en-AU" dirty="0" smtClean="0">
                <a:solidFill>
                  <a:schemeClr val="bg1"/>
                </a:solidFill>
              </a:rPr>
              <a:t>The ‘dining boom’ will save us…..</a:t>
            </a:r>
            <a:endParaRPr lang="en-A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380962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ers.usda.gov/media/1212704/globalproductivity2011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6900" y="1124744"/>
            <a:ext cx="6809476" cy="5444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739059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93619998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6" name="Straight Connector 5"/>
          <p:cNvCxnSpPr/>
          <p:nvPr/>
        </p:nvCxnSpPr>
        <p:spPr>
          <a:xfrm flipV="1">
            <a:off x="827584" y="3356992"/>
            <a:ext cx="7704856" cy="72008"/>
          </a:xfrm>
          <a:prstGeom prst="line">
            <a:avLst/>
          </a:prstGeom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373650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E3E0DB36-08D3-42AF-A986-D297BF2F31A4}" type="slidenum">
              <a:rPr lang="en-US" altLang="en-US"/>
              <a:pPr eaLnBrk="1" hangingPunct="1"/>
              <a:t>16</a:t>
            </a:fld>
            <a:endParaRPr lang="en-US" altLang="en-US"/>
          </a:p>
        </p:txBody>
      </p:sp>
      <p:sp>
        <p:nvSpPr>
          <p:cNvPr id="31748" name="TextBox 7"/>
          <p:cNvSpPr txBox="1">
            <a:spLocks noChangeArrowheads="1"/>
          </p:cNvSpPr>
          <p:nvPr/>
        </p:nvSpPr>
        <p:spPr bwMode="auto">
          <a:xfrm>
            <a:off x="6973888" y="5788025"/>
            <a:ext cx="1706562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200">
                <a:solidFill>
                  <a:schemeClr val="tx1"/>
                </a:solidFill>
              </a:rPr>
              <a:t>Source: UN Comtrade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387346"/>
            <a:ext cx="8230313" cy="5151566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76395720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68960"/>
            <a:ext cx="8229600" cy="3057203"/>
          </a:xfrm>
        </p:spPr>
        <p:txBody>
          <a:bodyPr/>
          <a:lstStyle/>
          <a:p>
            <a:pPr marL="0" indent="0" algn="ctr">
              <a:buNone/>
            </a:pPr>
            <a:r>
              <a:rPr lang="en-AU" dirty="0" smtClean="0">
                <a:solidFill>
                  <a:schemeClr val="bg1"/>
                </a:solidFill>
              </a:rPr>
              <a:t>Private sector R&amp;D investment will save us ….</a:t>
            </a:r>
            <a:endParaRPr lang="en-A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22176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988840"/>
            <a:ext cx="4048095" cy="3328704"/>
          </a:xfrm>
          <a:prstGeom prst="rect">
            <a:avLst/>
          </a:prstGeom>
        </p:spPr>
      </p:pic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AU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8705" y="1988840"/>
            <a:ext cx="4048095" cy="3328704"/>
          </a:xfrm>
          <a:prstGeom prst="rect">
            <a:avLst/>
          </a:prstGeom>
        </p:spPr>
      </p:pic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5771489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3200" dirty="0" smtClean="0">
                <a:solidFill>
                  <a:schemeClr val="bg1"/>
                </a:solidFill>
              </a:rPr>
              <a:t>Different R&amp;D motivations</a:t>
            </a:r>
            <a:endParaRPr lang="en-AU" sz="3200" dirty="0">
              <a:solidFill>
                <a:schemeClr val="bg1"/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781" y="2276872"/>
            <a:ext cx="4450219" cy="2664755"/>
          </a:xfrm>
          <a:prstGeom prst="rect">
            <a:avLst/>
          </a:prstGeom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2276872"/>
            <a:ext cx="4204495" cy="2652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350020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140968"/>
            <a:ext cx="8229600" cy="2985195"/>
          </a:xfrm>
        </p:spPr>
        <p:txBody>
          <a:bodyPr/>
          <a:lstStyle/>
          <a:p>
            <a:pPr marL="0" indent="0" algn="ctr">
              <a:buNone/>
            </a:pPr>
            <a:r>
              <a:rPr lang="en-AU" dirty="0" smtClean="0">
                <a:solidFill>
                  <a:schemeClr val="bg1"/>
                </a:solidFill>
              </a:rPr>
              <a:t>A brief stocktake</a:t>
            </a:r>
            <a:endParaRPr lang="en-A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028838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2780928"/>
            <a:ext cx="8229600" cy="334523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AU" sz="2800" dirty="0" smtClean="0">
                <a:solidFill>
                  <a:schemeClr val="bg1"/>
                </a:solidFill>
              </a:rPr>
              <a:t>Public and private sector agricultural R&amp;D is generally complementary, rather than competitive.</a:t>
            </a:r>
            <a:endParaRPr lang="en-AU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822583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cahnrs.wsu.edu/wp-content/uploads/2012/04/sn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124744"/>
            <a:ext cx="3429000" cy="2562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www.odonovaneng.ie/wp-content/uploads/2013/05/Cattle-Weighing-platform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1205890"/>
            <a:ext cx="3322549" cy="2481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Plus 2"/>
          <p:cNvSpPr/>
          <p:nvPr/>
        </p:nvSpPr>
        <p:spPr>
          <a:xfrm>
            <a:off x="4065104" y="1948657"/>
            <a:ext cx="914400" cy="914400"/>
          </a:xfrm>
          <a:prstGeom prst="mathPlu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4102" name="Picture 6" descr="http://www.esharbour.com/wp-content/gallery/calf/starburst-jazz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4149080"/>
            <a:ext cx="3578943" cy="2272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Equal 3"/>
          <p:cNvSpPr/>
          <p:nvPr/>
        </p:nvSpPr>
        <p:spPr>
          <a:xfrm>
            <a:off x="1267644" y="4828095"/>
            <a:ext cx="914400" cy="914400"/>
          </a:xfrm>
          <a:prstGeom prst="mathEqual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516216" y="4089431"/>
            <a:ext cx="237626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solidFill>
                  <a:schemeClr val="bg1"/>
                </a:solidFill>
              </a:rPr>
              <a:t>Predictable lifetime performance</a:t>
            </a:r>
          </a:p>
          <a:p>
            <a:endParaRPr lang="en-AU" dirty="0">
              <a:solidFill>
                <a:schemeClr val="bg1"/>
              </a:solidFill>
            </a:endParaRPr>
          </a:p>
          <a:p>
            <a:r>
              <a:rPr lang="en-AU" dirty="0" smtClean="0">
                <a:solidFill>
                  <a:schemeClr val="bg1"/>
                </a:solidFill>
              </a:rPr>
              <a:t>Specific trait selection with low risk</a:t>
            </a:r>
          </a:p>
          <a:p>
            <a:endParaRPr lang="en-AU" dirty="0">
              <a:solidFill>
                <a:schemeClr val="bg1"/>
              </a:solidFill>
            </a:endParaRPr>
          </a:p>
          <a:p>
            <a:r>
              <a:rPr lang="en-AU" dirty="0" smtClean="0">
                <a:solidFill>
                  <a:schemeClr val="bg1"/>
                </a:solidFill>
              </a:rPr>
              <a:t>Accelerated genetic gain</a:t>
            </a:r>
            <a:endParaRPr lang="en-AU" dirty="0">
              <a:solidFill>
                <a:schemeClr val="bg1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07504" y="-24302"/>
            <a:ext cx="8229600" cy="1143000"/>
          </a:xfrm>
        </p:spPr>
        <p:txBody>
          <a:bodyPr/>
          <a:lstStyle/>
          <a:p>
            <a:r>
              <a:rPr lang="en-AU" dirty="0" smtClean="0">
                <a:solidFill>
                  <a:schemeClr val="bg1"/>
                </a:solidFill>
              </a:rPr>
              <a:t>Genomics</a:t>
            </a:r>
            <a:endParaRPr lang="en-A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857999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4000" dirty="0" smtClean="0">
                <a:solidFill>
                  <a:schemeClr val="bg1"/>
                </a:solidFill>
              </a:rPr>
              <a:t>GM crops (and pastures)</a:t>
            </a:r>
            <a:endParaRPr lang="en-AU" sz="4000" dirty="0">
              <a:solidFill>
                <a:schemeClr val="bg1"/>
              </a:solidFill>
            </a:endParaRPr>
          </a:p>
        </p:txBody>
      </p:sp>
      <p:pic>
        <p:nvPicPr>
          <p:cNvPr id="8194" name="Picture 2" descr="Figure 1. Global Map of Biotech Crop Countries and Mega-Countries in 2013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55576" y="2136039"/>
            <a:ext cx="3183829" cy="330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1960" y="2136039"/>
            <a:ext cx="4680520" cy="3306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199195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This prototype Remote Livestock Management System installed on Brunchilly station in the NT, comprises walk-over-weighing unit and auto-drafter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340768"/>
            <a:ext cx="3897584" cy="2629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3600" dirty="0" smtClean="0">
                <a:solidFill>
                  <a:schemeClr val="bg1"/>
                </a:solidFill>
              </a:rPr>
              <a:t>Digital farming</a:t>
            </a:r>
            <a:endParaRPr lang="en-AU" sz="3600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2816" y="1340768"/>
            <a:ext cx="3889624" cy="2601963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771800" y="4050878"/>
            <a:ext cx="3552825" cy="233045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10482453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sz="3600" smtClean="0">
                <a:solidFill>
                  <a:schemeClr val="bg1"/>
                </a:solidFill>
              </a:rPr>
              <a:t>Robotics</a:t>
            </a:r>
            <a:endParaRPr lang="en-AU" sz="3600" dirty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079" t="8873" r="6080" b="13049"/>
          <a:stretch/>
        </p:blipFill>
        <p:spPr>
          <a:xfrm>
            <a:off x="567325" y="1772816"/>
            <a:ext cx="8115629" cy="4104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943427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80928"/>
            <a:ext cx="8229600" cy="3345235"/>
          </a:xfrm>
        </p:spPr>
        <p:txBody>
          <a:bodyPr/>
          <a:lstStyle/>
          <a:p>
            <a:pPr marL="0" indent="0" algn="ctr">
              <a:buNone/>
            </a:pPr>
            <a:r>
              <a:rPr lang="en-AU" dirty="0" smtClean="0">
                <a:solidFill>
                  <a:schemeClr val="bg1"/>
                </a:solidFill>
              </a:rPr>
              <a:t>What needs to change ?</a:t>
            </a:r>
            <a:endParaRPr lang="en-A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218800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3600" dirty="0" smtClean="0">
                <a:solidFill>
                  <a:schemeClr val="bg1"/>
                </a:solidFill>
              </a:rPr>
              <a:t>Who does what ?</a:t>
            </a:r>
            <a:endParaRPr lang="en-AU" sz="3600" dirty="0">
              <a:solidFill>
                <a:schemeClr val="bg1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25031569"/>
              </p:ext>
            </p:extLst>
          </p:nvPr>
        </p:nvGraphicFramePr>
        <p:xfrm>
          <a:off x="526818" y="2204863"/>
          <a:ext cx="8077630" cy="35283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3947"/>
                <a:gridCol w="1283593"/>
                <a:gridCol w="1024302"/>
                <a:gridCol w="1153947"/>
                <a:gridCol w="1153947"/>
                <a:gridCol w="1153947"/>
                <a:gridCol w="1153947"/>
              </a:tblGrid>
              <a:tr h="751945">
                <a:tc>
                  <a:txBody>
                    <a:bodyPr/>
                    <a:lstStyle/>
                    <a:p>
                      <a:pPr algn="ctr"/>
                      <a:endParaRPr lang="en-AU" sz="12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Undergraduate training</a:t>
                      </a:r>
                      <a:endParaRPr lang="en-AU" sz="1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Post-graduate training</a:t>
                      </a:r>
                      <a:endParaRPr lang="en-AU" sz="1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Basic research</a:t>
                      </a:r>
                      <a:endParaRPr lang="en-AU" sz="1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Applied research</a:t>
                      </a:r>
                      <a:endParaRPr lang="en-AU" sz="1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Product development</a:t>
                      </a:r>
                      <a:endParaRPr lang="en-AU" sz="1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Extension and adoption</a:t>
                      </a:r>
                      <a:endParaRPr lang="en-AU" sz="1200" dirty="0"/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35651">
                <a:tc>
                  <a:txBody>
                    <a:bodyPr/>
                    <a:lstStyle/>
                    <a:p>
                      <a:pPr algn="l"/>
                      <a:r>
                        <a:rPr lang="en-AU" sz="1400" dirty="0" smtClean="0">
                          <a:solidFill>
                            <a:schemeClr val="bg1"/>
                          </a:solidFill>
                        </a:rPr>
                        <a:t>Universities</a:t>
                      </a:r>
                      <a:endParaRPr lang="en-AU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AU" sz="1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AU" sz="1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AU" sz="1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AU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AU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AU" sz="1200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35651">
                <a:tc>
                  <a:txBody>
                    <a:bodyPr/>
                    <a:lstStyle/>
                    <a:p>
                      <a:pPr algn="l"/>
                      <a:r>
                        <a:rPr lang="en-AU" sz="1400" dirty="0" smtClean="0">
                          <a:solidFill>
                            <a:schemeClr val="bg1"/>
                          </a:solidFill>
                        </a:rPr>
                        <a:t>State DPI</a:t>
                      </a:r>
                      <a:endParaRPr lang="en-AU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AU" sz="1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AU" sz="1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AU" sz="1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AU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AU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AU" sz="1200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</a:tr>
              <a:tr h="435651">
                <a:tc>
                  <a:txBody>
                    <a:bodyPr/>
                    <a:lstStyle/>
                    <a:p>
                      <a:pPr algn="l"/>
                      <a:r>
                        <a:rPr lang="en-AU" sz="1400" dirty="0" smtClean="0">
                          <a:solidFill>
                            <a:schemeClr val="bg1"/>
                          </a:solidFill>
                        </a:rPr>
                        <a:t>CSIRO</a:t>
                      </a:r>
                      <a:endParaRPr lang="en-AU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AU" sz="1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AU" sz="1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400" b="1" dirty="0" smtClean="0">
                          <a:solidFill>
                            <a:schemeClr val="bg1"/>
                          </a:solidFill>
                        </a:rPr>
                        <a:t>?</a:t>
                      </a:r>
                      <a:endParaRPr lang="en-AU" sz="1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AU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AU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AU" sz="1200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37104">
                <a:tc>
                  <a:txBody>
                    <a:bodyPr/>
                    <a:lstStyle/>
                    <a:p>
                      <a:pPr algn="l"/>
                      <a:r>
                        <a:rPr lang="en-AU" sz="1400" dirty="0" smtClean="0">
                          <a:solidFill>
                            <a:schemeClr val="bg1"/>
                          </a:solidFill>
                        </a:rPr>
                        <a:t>Private sector</a:t>
                      </a:r>
                      <a:endParaRPr lang="en-AU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AU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AU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AU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AU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AU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AU" sz="1200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</a:tr>
              <a:tr h="466195">
                <a:tc>
                  <a:txBody>
                    <a:bodyPr/>
                    <a:lstStyle/>
                    <a:p>
                      <a:endParaRPr lang="en-AU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AU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AU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AU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AU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AU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AU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66195">
                <a:tc>
                  <a:txBody>
                    <a:bodyPr/>
                    <a:lstStyle/>
                    <a:p>
                      <a:endParaRPr lang="en-AU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AU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Good</a:t>
                      </a:r>
                      <a:endParaRPr lang="en-AU" sz="1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AU" sz="1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Average</a:t>
                      </a:r>
                      <a:endParaRPr lang="en-AU" sz="1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AU" sz="1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Poor</a:t>
                      </a:r>
                      <a:endParaRPr lang="en-AU" sz="1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5136693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62690" y="1484784"/>
            <a:ext cx="7381718" cy="439248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55576" y="404664"/>
            <a:ext cx="69127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200" b="1" dirty="0" smtClean="0">
                <a:solidFill>
                  <a:schemeClr val="bg1"/>
                </a:solidFill>
              </a:rPr>
              <a:t>Neglecting the basics ?</a:t>
            </a:r>
            <a:endParaRPr lang="en-AU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003444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3600" dirty="0" smtClean="0">
                <a:solidFill>
                  <a:schemeClr val="bg1"/>
                </a:solidFill>
              </a:rPr>
              <a:t>Accountability</a:t>
            </a:r>
            <a:endParaRPr lang="en-AU" sz="3600" dirty="0">
              <a:solidFill>
                <a:schemeClr val="bg1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99592" y="1772816"/>
            <a:ext cx="7300934" cy="4176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119996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97718" y="115707"/>
            <a:ext cx="4690864" cy="1143000"/>
          </a:xfrm>
        </p:spPr>
        <p:txBody>
          <a:bodyPr>
            <a:noAutofit/>
          </a:bodyPr>
          <a:lstStyle/>
          <a:p>
            <a:r>
              <a:rPr lang="en-AU" sz="3600" dirty="0" smtClean="0">
                <a:solidFill>
                  <a:schemeClr val="bg1"/>
                </a:solidFill>
              </a:rPr>
              <a:t>The business of education</a:t>
            </a:r>
            <a:endParaRPr lang="en-AU" sz="3600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274638"/>
            <a:ext cx="3600400" cy="624075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9952" y="1474731"/>
            <a:ext cx="3456384" cy="5040659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457200" y="4797152"/>
            <a:ext cx="3250704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4211960" y="4149080"/>
            <a:ext cx="2664296" cy="288032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11" name="Straight Arrow Connector 10"/>
          <p:cNvCxnSpPr/>
          <p:nvPr/>
        </p:nvCxnSpPr>
        <p:spPr>
          <a:xfrm rot="10800000" flipV="1">
            <a:off x="6660232" y="3717032"/>
            <a:ext cx="504056" cy="432048"/>
          </a:xfrm>
          <a:prstGeom prst="straightConnector1">
            <a:avLst/>
          </a:prstGeom>
          <a:ln w="444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296847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13792" y="43846"/>
            <a:ext cx="8229600" cy="1143000"/>
          </a:xfrm>
        </p:spPr>
        <p:txBody>
          <a:bodyPr>
            <a:normAutofit/>
          </a:bodyPr>
          <a:lstStyle/>
          <a:p>
            <a:r>
              <a:rPr lang="en-AU" sz="3600" dirty="0" smtClean="0">
                <a:solidFill>
                  <a:schemeClr val="bg1"/>
                </a:solidFill>
              </a:rPr>
              <a:t>Production limits ?</a:t>
            </a:r>
            <a:endParaRPr lang="en-AU" sz="3600" dirty="0">
              <a:solidFill>
                <a:schemeClr val="bg1"/>
              </a:solidFill>
            </a:endParaRP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134" y="980728"/>
            <a:ext cx="4418866" cy="2656020"/>
          </a:xfrm>
          <a:prstGeom prst="rect">
            <a:avLst/>
          </a:prstGeom>
        </p:spPr>
      </p:pic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1661" y="980728"/>
            <a:ext cx="4361213" cy="268590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813" y="3706447"/>
            <a:ext cx="4391187" cy="2962913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97760" y="3734015"/>
            <a:ext cx="4365114" cy="2889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747162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4055" y="1598229"/>
            <a:ext cx="8144723" cy="3991011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8028384" y="4365104"/>
            <a:ext cx="658416" cy="1152128"/>
          </a:xfrm>
          <a:prstGeom prst="ellipse">
            <a:avLst/>
          </a:prstGeom>
          <a:noFill/>
          <a:ln w="539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TextBox 7"/>
          <p:cNvSpPr txBox="1"/>
          <p:nvPr/>
        </p:nvSpPr>
        <p:spPr>
          <a:xfrm>
            <a:off x="1403648" y="476672"/>
            <a:ext cx="61926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600" b="1" dirty="0" smtClean="0">
                <a:solidFill>
                  <a:schemeClr val="bg1"/>
                </a:solidFill>
              </a:rPr>
              <a:t>Private sector collaboration</a:t>
            </a:r>
            <a:endParaRPr lang="en-AU" sz="3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852001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3200" b="1" dirty="0" smtClean="0">
                <a:solidFill>
                  <a:schemeClr val="bg1"/>
                </a:solidFill>
              </a:rPr>
              <a:t>Private sector collaboration</a:t>
            </a:r>
            <a:endParaRPr lang="en-AU" sz="32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>
            <a:normAutofit/>
          </a:bodyPr>
          <a:lstStyle/>
          <a:p>
            <a:r>
              <a:rPr lang="en-AU" sz="2400" dirty="0" smtClean="0">
                <a:solidFill>
                  <a:schemeClr val="bg1"/>
                </a:solidFill>
              </a:rPr>
              <a:t>US example – 300 Cooperative </a:t>
            </a:r>
            <a:r>
              <a:rPr lang="en-AU" sz="2400" dirty="0">
                <a:solidFill>
                  <a:schemeClr val="bg1"/>
                </a:solidFill>
              </a:rPr>
              <a:t>Research and Development </a:t>
            </a:r>
            <a:r>
              <a:rPr lang="en-AU" sz="2400" dirty="0" smtClean="0">
                <a:solidFill>
                  <a:schemeClr val="bg1"/>
                </a:solidFill>
              </a:rPr>
              <a:t>Agreements (CRADAs) to develop specific technologies.</a:t>
            </a:r>
          </a:p>
          <a:p>
            <a:pPr marL="0" indent="0">
              <a:buNone/>
            </a:pPr>
            <a:r>
              <a:rPr lang="en-AU" sz="2400" dirty="0">
                <a:solidFill>
                  <a:schemeClr val="bg1"/>
                </a:solidFill>
              </a:rPr>
              <a:t>	</a:t>
            </a:r>
            <a:r>
              <a:rPr lang="en-AU" sz="2400" dirty="0" smtClean="0">
                <a:solidFill>
                  <a:schemeClr val="bg1"/>
                </a:solidFill>
              </a:rPr>
              <a:t>(USDA – in kind, private sector $$$s)</a:t>
            </a:r>
          </a:p>
          <a:p>
            <a:endParaRPr lang="en-AU" sz="2400" dirty="0">
              <a:solidFill>
                <a:schemeClr val="bg1"/>
              </a:solidFill>
            </a:endParaRPr>
          </a:p>
          <a:p>
            <a:r>
              <a:rPr lang="en-AU" sz="2400" dirty="0" smtClean="0">
                <a:solidFill>
                  <a:schemeClr val="bg1"/>
                </a:solidFill>
              </a:rPr>
              <a:t>Small Business Innovation Research (SBIR) </a:t>
            </a:r>
          </a:p>
          <a:p>
            <a:pPr marL="0" indent="0">
              <a:buNone/>
            </a:pPr>
            <a:r>
              <a:rPr lang="en-AU" sz="2400" dirty="0">
                <a:solidFill>
                  <a:schemeClr val="bg1"/>
                </a:solidFill>
              </a:rPr>
              <a:t>	</a:t>
            </a:r>
            <a:r>
              <a:rPr lang="en-AU" sz="2400" dirty="0" smtClean="0">
                <a:solidFill>
                  <a:schemeClr val="bg1"/>
                </a:solidFill>
              </a:rPr>
              <a:t>(Defined proportion of USDA R&amp;D budget)</a:t>
            </a:r>
            <a:endParaRPr lang="en-A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145726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3200" dirty="0" smtClean="0">
                <a:solidFill>
                  <a:schemeClr val="bg1"/>
                </a:solidFill>
              </a:rPr>
              <a:t>Knowledge Centre for Agriculture</a:t>
            </a:r>
            <a:endParaRPr lang="en-AU" sz="3200" dirty="0">
              <a:solidFill>
                <a:schemeClr val="bg1"/>
              </a:solidFill>
            </a:endParaRPr>
          </a:p>
        </p:txBody>
      </p:sp>
      <p:pic>
        <p:nvPicPr>
          <p:cNvPr id="1026" name="Picture 2" descr="http://img.geocaching.com/cache/311aad88-2a33-49de-bf26-8378ad008672.jpg?rnd=0.222617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426786"/>
            <a:ext cx="7740860" cy="5163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050427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4000" dirty="0" smtClean="0">
                <a:solidFill>
                  <a:schemeClr val="bg1"/>
                </a:solidFill>
              </a:rPr>
              <a:t>Where is the will ?</a:t>
            </a:r>
            <a:endParaRPr lang="en-AU" sz="4000" dirty="0">
              <a:solidFill>
                <a:schemeClr val="bg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705275"/>
          </a:xfrm>
        </p:spPr>
        <p:txBody>
          <a:bodyPr/>
          <a:lstStyle/>
          <a:p>
            <a:r>
              <a:rPr lang="en-AU" dirty="0" smtClean="0">
                <a:solidFill>
                  <a:schemeClr val="bg1"/>
                </a:solidFill>
              </a:rPr>
              <a:t>7 States/Territories aiming to boost agricultural output</a:t>
            </a:r>
          </a:p>
          <a:p>
            <a:endParaRPr lang="en-AU" dirty="0" smtClean="0">
              <a:solidFill>
                <a:schemeClr val="bg1"/>
              </a:solidFill>
            </a:endParaRPr>
          </a:p>
          <a:p>
            <a:r>
              <a:rPr lang="en-AU" dirty="0" smtClean="0">
                <a:solidFill>
                  <a:schemeClr val="bg1"/>
                </a:solidFill>
              </a:rPr>
              <a:t>22 national R,D&amp;E strategies</a:t>
            </a:r>
          </a:p>
          <a:p>
            <a:endParaRPr lang="en-AU" dirty="0">
              <a:solidFill>
                <a:schemeClr val="bg1"/>
              </a:solidFill>
            </a:endParaRPr>
          </a:p>
          <a:p>
            <a:r>
              <a:rPr lang="en-AU" dirty="0" smtClean="0">
                <a:solidFill>
                  <a:schemeClr val="bg1"/>
                </a:solidFill>
              </a:rPr>
              <a:t>0 resourced implementation plans</a:t>
            </a:r>
            <a:endParaRPr lang="en-A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070750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/>
          </p:nvPr>
        </p:nvGraphicFramePr>
        <p:xfrm>
          <a:off x="1658586" y="1412775"/>
          <a:ext cx="6081766" cy="38164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Left Arrow Callout 3"/>
          <p:cNvSpPr/>
          <p:nvPr/>
        </p:nvSpPr>
        <p:spPr>
          <a:xfrm>
            <a:off x="6732240" y="2701461"/>
            <a:ext cx="2160742" cy="888466"/>
          </a:xfrm>
          <a:prstGeom prst="leftArrowCallout">
            <a:avLst>
              <a:gd name="adj1" fmla="val 25000"/>
              <a:gd name="adj2" fmla="val 25000"/>
              <a:gd name="adj3" fmla="val 25000"/>
              <a:gd name="adj4" fmla="val 83932"/>
            </a:avLst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AU" sz="1200" dirty="0"/>
              <a:t>Domestic R&amp;D</a:t>
            </a:r>
          </a:p>
          <a:p>
            <a:pPr algn="just"/>
            <a:r>
              <a:rPr lang="en-AU" sz="1200" dirty="0"/>
              <a:t>International R&amp;D</a:t>
            </a:r>
          </a:p>
          <a:p>
            <a:pPr algn="just"/>
            <a:r>
              <a:rPr lang="en-AU" sz="1200" dirty="0"/>
              <a:t>Private sector R&amp;D</a:t>
            </a:r>
            <a:endParaRPr lang="en-AU" sz="1100" dirty="0"/>
          </a:p>
        </p:txBody>
      </p:sp>
      <p:sp>
        <p:nvSpPr>
          <p:cNvPr id="5" name="Left Arrow Callout 4"/>
          <p:cNvSpPr/>
          <p:nvPr/>
        </p:nvSpPr>
        <p:spPr>
          <a:xfrm>
            <a:off x="6372199" y="4064810"/>
            <a:ext cx="2043455" cy="961629"/>
          </a:xfrm>
          <a:prstGeom prst="leftArrowCallout">
            <a:avLst>
              <a:gd name="adj1" fmla="val 25000"/>
              <a:gd name="adj2" fmla="val 25000"/>
              <a:gd name="adj3" fmla="val 25000"/>
              <a:gd name="adj4" fmla="val 72901"/>
            </a:avLst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AU" sz="1200" dirty="0"/>
              <a:t>Credit</a:t>
            </a:r>
          </a:p>
          <a:p>
            <a:r>
              <a:rPr lang="en-AU" sz="1200" dirty="0"/>
              <a:t>Equity finance</a:t>
            </a:r>
          </a:p>
          <a:p>
            <a:r>
              <a:rPr lang="en-AU" sz="1200" dirty="0"/>
              <a:t>Seasonal finance</a:t>
            </a:r>
          </a:p>
          <a:p>
            <a:r>
              <a:rPr lang="en-AU" sz="1200" dirty="0"/>
              <a:t>Retained profits</a:t>
            </a:r>
          </a:p>
        </p:txBody>
      </p:sp>
      <p:sp>
        <p:nvSpPr>
          <p:cNvPr id="6" name="Right Arrow Callout 5"/>
          <p:cNvSpPr/>
          <p:nvPr/>
        </p:nvSpPr>
        <p:spPr>
          <a:xfrm>
            <a:off x="757095" y="4103063"/>
            <a:ext cx="2347731" cy="1115303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75120"/>
            </a:avLst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AU" sz="1100" dirty="0"/>
              <a:t>Post-school education</a:t>
            </a:r>
          </a:p>
          <a:p>
            <a:r>
              <a:rPr lang="en-AU" sz="1100" dirty="0"/>
              <a:t>Skills qualifications</a:t>
            </a:r>
          </a:p>
          <a:p>
            <a:r>
              <a:rPr lang="en-AU" sz="1100" dirty="0"/>
              <a:t>Industry training</a:t>
            </a:r>
          </a:p>
          <a:p>
            <a:r>
              <a:rPr lang="en-AU" sz="1100" dirty="0"/>
              <a:t>Advisory services</a:t>
            </a:r>
          </a:p>
          <a:p>
            <a:r>
              <a:rPr lang="en-AU" sz="1100" dirty="0"/>
              <a:t>Environment</a:t>
            </a:r>
          </a:p>
        </p:txBody>
      </p:sp>
      <p:sp>
        <p:nvSpPr>
          <p:cNvPr id="7" name="Right Arrow Callout 6"/>
          <p:cNvSpPr/>
          <p:nvPr/>
        </p:nvSpPr>
        <p:spPr>
          <a:xfrm>
            <a:off x="1835696" y="1268761"/>
            <a:ext cx="2090021" cy="919164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73812"/>
            </a:avLst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AU" sz="1100" dirty="0"/>
              <a:t>Business skills</a:t>
            </a:r>
          </a:p>
          <a:p>
            <a:r>
              <a:rPr lang="en-AU" sz="1100" dirty="0"/>
              <a:t>Advisory services</a:t>
            </a:r>
          </a:p>
          <a:p>
            <a:r>
              <a:rPr lang="en-AU" sz="1100" dirty="0"/>
              <a:t>Post-school training</a:t>
            </a:r>
          </a:p>
        </p:txBody>
      </p:sp>
      <p:sp>
        <p:nvSpPr>
          <p:cNvPr id="3" name="Down Arrow Callout 2"/>
          <p:cNvSpPr/>
          <p:nvPr/>
        </p:nvSpPr>
        <p:spPr>
          <a:xfrm rot="20661452">
            <a:off x="6913970" y="1099342"/>
            <a:ext cx="1449532" cy="1547085"/>
          </a:xfrm>
          <a:prstGeom prst="downArrowCallout">
            <a:avLst>
              <a:gd name="adj1" fmla="val 14071"/>
              <a:gd name="adj2" fmla="val 15164"/>
              <a:gd name="adj3" fmla="val 25000"/>
              <a:gd name="adj4" fmla="val 64977"/>
            </a:avLst>
          </a:prstGeom>
          <a:solidFill>
            <a:srgbClr val="00206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AU" sz="900" dirty="0"/>
              <a:t>RDCs</a:t>
            </a:r>
          </a:p>
          <a:p>
            <a:r>
              <a:rPr lang="en-AU" sz="900" dirty="0"/>
              <a:t>Universities</a:t>
            </a:r>
          </a:p>
          <a:p>
            <a:r>
              <a:rPr lang="en-AU" sz="900" dirty="0"/>
              <a:t>CSIRO</a:t>
            </a:r>
          </a:p>
          <a:p>
            <a:r>
              <a:rPr lang="en-AU" sz="900" dirty="0"/>
              <a:t>State DPI</a:t>
            </a:r>
          </a:p>
          <a:p>
            <a:r>
              <a:rPr lang="en-AU" sz="900" dirty="0"/>
              <a:t>International public sector</a:t>
            </a:r>
          </a:p>
          <a:p>
            <a:r>
              <a:rPr lang="en-AU" sz="900" dirty="0"/>
              <a:t>Private sector</a:t>
            </a:r>
          </a:p>
          <a:p>
            <a:endParaRPr lang="en-AU" sz="900" dirty="0"/>
          </a:p>
        </p:txBody>
      </p:sp>
      <p:sp>
        <p:nvSpPr>
          <p:cNvPr id="8" name="Up Arrow Callout 7"/>
          <p:cNvSpPr/>
          <p:nvPr/>
        </p:nvSpPr>
        <p:spPr>
          <a:xfrm rot="19803523">
            <a:off x="1358160" y="5230708"/>
            <a:ext cx="1145598" cy="1223166"/>
          </a:xfrm>
          <a:prstGeom prst="upArrowCallout">
            <a:avLst>
              <a:gd name="adj1" fmla="val 21552"/>
              <a:gd name="adj2" fmla="val 25000"/>
              <a:gd name="adj3" fmla="val 29310"/>
              <a:gd name="adj4" fmla="val 64977"/>
            </a:avLst>
          </a:prstGeom>
          <a:solidFill>
            <a:srgbClr val="00206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900" dirty="0"/>
              <a:t>Universities</a:t>
            </a:r>
          </a:p>
          <a:p>
            <a:pPr algn="ctr"/>
            <a:r>
              <a:rPr lang="en-AU" sz="900" dirty="0"/>
              <a:t>TAFE</a:t>
            </a:r>
          </a:p>
          <a:p>
            <a:pPr algn="ctr"/>
            <a:r>
              <a:rPr lang="en-AU" sz="900" dirty="0"/>
              <a:t>RDCs</a:t>
            </a:r>
          </a:p>
          <a:p>
            <a:pPr algn="ctr"/>
            <a:r>
              <a:rPr lang="en-AU" sz="900" dirty="0"/>
              <a:t>State DPI</a:t>
            </a:r>
          </a:p>
          <a:p>
            <a:pPr algn="ctr"/>
            <a:r>
              <a:rPr lang="en-AU" sz="900" dirty="0"/>
              <a:t>Grower groups</a:t>
            </a:r>
          </a:p>
        </p:txBody>
      </p:sp>
      <p:sp>
        <p:nvSpPr>
          <p:cNvPr id="10" name="Up Arrow Callout 9"/>
          <p:cNvSpPr/>
          <p:nvPr/>
        </p:nvSpPr>
        <p:spPr>
          <a:xfrm rot="2408621">
            <a:off x="878534" y="2095318"/>
            <a:ext cx="1145598" cy="1246794"/>
          </a:xfrm>
          <a:prstGeom prst="upArrowCallout">
            <a:avLst>
              <a:gd name="adj1" fmla="val 21552"/>
              <a:gd name="adj2" fmla="val 25000"/>
              <a:gd name="adj3" fmla="val 29310"/>
              <a:gd name="adj4" fmla="val 64977"/>
            </a:avLst>
          </a:prstGeom>
          <a:solidFill>
            <a:srgbClr val="00206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900" dirty="0"/>
              <a:t>Universities</a:t>
            </a:r>
          </a:p>
          <a:p>
            <a:pPr algn="ctr"/>
            <a:r>
              <a:rPr lang="en-AU" sz="900" dirty="0" smtClean="0"/>
              <a:t>TAFE</a:t>
            </a:r>
            <a:endParaRPr lang="en-AU" sz="900" dirty="0"/>
          </a:p>
        </p:txBody>
      </p:sp>
      <p:sp>
        <p:nvSpPr>
          <p:cNvPr id="12" name="Up Arrow Callout 11"/>
          <p:cNvSpPr/>
          <p:nvPr/>
        </p:nvSpPr>
        <p:spPr>
          <a:xfrm rot="19468613">
            <a:off x="7282560" y="5007220"/>
            <a:ext cx="1176770" cy="1279787"/>
          </a:xfrm>
          <a:prstGeom prst="upArrowCallou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900" dirty="0"/>
              <a:t>Banks</a:t>
            </a:r>
          </a:p>
          <a:p>
            <a:pPr algn="ctr"/>
            <a:r>
              <a:rPr lang="en-AU" sz="900" dirty="0"/>
              <a:t>Agents</a:t>
            </a:r>
          </a:p>
          <a:p>
            <a:pPr algn="ctr"/>
            <a:r>
              <a:rPr lang="en-AU" sz="900" dirty="0"/>
              <a:t>Input suppliers</a:t>
            </a:r>
          </a:p>
          <a:p>
            <a:pPr algn="ctr"/>
            <a:r>
              <a:rPr lang="en-AU" sz="900" dirty="0"/>
              <a:t>Investors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658586" y="260648"/>
            <a:ext cx="56497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200" b="1" dirty="0" smtClean="0">
                <a:solidFill>
                  <a:schemeClr val="bg1"/>
                </a:solidFill>
              </a:rPr>
              <a:t>The adoption cycle</a:t>
            </a:r>
            <a:endParaRPr lang="en-AU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085211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4000" dirty="0" smtClean="0">
                <a:solidFill>
                  <a:schemeClr val="bg1"/>
                </a:solidFill>
              </a:rPr>
              <a:t>Some conclusions</a:t>
            </a:r>
            <a:endParaRPr lang="en-AU" sz="40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AU" sz="2800" dirty="0" smtClean="0">
                <a:solidFill>
                  <a:schemeClr val="bg1"/>
                </a:solidFill>
              </a:rPr>
              <a:t>Productivity growth is a key factor that will be required in order to take advantage of emerging opportunities.</a:t>
            </a:r>
          </a:p>
          <a:p>
            <a:endParaRPr lang="en-AU" sz="2800" dirty="0" smtClean="0">
              <a:solidFill>
                <a:schemeClr val="bg1"/>
              </a:solidFill>
            </a:endParaRPr>
          </a:p>
          <a:p>
            <a:r>
              <a:rPr lang="en-AU" sz="2800" dirty="0" smtClean="0">
                <a:solidFill>
                  <a:schemeClr val="bg1"/>
                </a:solidFill>
              </a:rPr>
              <a:t>Long-term public and private sector investment in agricultural R&amp;D will be required to achieve this.</a:t>
            </a:r>
          </a:p>
          <a:p>
            <a:endParaRPr lang="en-AU" sz="2800" dirty="0">
              <a:solidFill>
                <a:schemeClr val="bg1"/>
              </a:solidFill>
            </a:endParaRPr>
          </a:p>
          <a:p>
            <a:r>
              <a:rPr lang="en-AU" sz="2800" dirty="0" smtClean="0">
                <a:solidFill>
                  <a:schemeClr val="bg1"/>
                </a:solidFill>
              </a:rPr>
              <a:t>There is a multitude of opportunities to better integrate and focus agricultural R&amp;D investment in Australia.</a:t>
            </a:r>
            <a:endParaRPr lang="en-AU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559521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8" y="-27384"/>
            <a:ext cx="9179594" cy="6885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306642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Chart 7"/>
          <p:cNvPicPr>
            <a:picLocks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40"/>
          <a:stretch>
            <a:fillRect/>
          </a:stretch>
        </p:blipFill>
        <p:spPr bwMode="auto">
          <a:xfrm>
            <a:off x="251520" y="2492893"/>
            <a:ext cx="4297363" cy="2756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2492894"/>
            <a:ext cx="4307583" cy="2756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05331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/>
          <a:lstStyle/>
          <a:p>
            <a:pPr marL="0" indent="0">
              <a:buNone/>
            </a:pPr>
            <a:r>
              <a:rPr lang="en-AU" dirty="0" smtClean="0">
                <a:solidFill>
                  <a:schemeClr val="bg1"/>
                </a:solidFill>
              </a:rPr>
              <a:t>Future Australian agriculture sector economic growth will need to come from;</a:t>
            </a:r>
          </a:p>
          <a:p>
            <a:pPr lvl="1"/>
            <a:r>
              <a:rPr lang="en-AU" dirty="0" smtClean="0">
                <a:solidFill>
                  <a:schemeClr val="bg1"/>
                </a:solidFill>
              </a:rPr>
              <a:t>Increased unit value of production, and/or</a:t>
            </a:r>
          </a:p>
          <a:p>
            <a:pPr lvl="1"/>
            <a:r>
              <a:rPr lang="en-AU" dirty="0" smtClean="0">
                <a:solidFill>
                  <a:schemeClr val="bg1"/>
                </a:solidFill>
              </a:rPr>
              <a:t>Increased volumes of production from existing resources.</a:t>
            </a:r>
            <a:endParaRPr lang="en-A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103496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3200" dirty="0" smtClean="0">
                <a:solidFill>
                  <a:schemeClr val="bg1"/>
                </a:solidFill>
              </a:rPr>
              <a:t>Going from volume to value</a:t>
            </a:r>
            <a:endParaRPr lang="en-AU" sz="3200" dirty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600200"/>
            <a:ext cx="4048095" cy="4535817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8705" y="1619859"/>
            <a:ext cx="4048095" cy="4535817"/>
          </a:xfrm>
          <a:prstGeom prst="rect">
            <a:avLst/>
          </a:prstGeom>
        </p:spPr>
      </p:pic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2845719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1617" y="1556792"/>
            <a:ext cx="7990823" cy="4572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788081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39552" y="5949280"/>
            <a:ext cx="7848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dirty="0" smtClean="0">
                <a:solidFill>
                  <a:schemeClr val="bg1"/>
                </a:solidFill>
              </a:rPr>
              <a:t>Agriculture total factor productivity – selected nations. (Source: </a:t>
            </a:r>
            <a:r>
              <a:rPr lang="en-AU" dirty="0" err="1" smtClean="0">
                <a:solidFill>
                  <a:schemeClr val="bg1"/>
                </a:solidFill>
              </a:rPr>
              <a:t>Fuglie</a:t>
            </a:r>
            <a:r>
              <a:rPr lang="en-AU" dirty="0" smtClean="0">
                <a:solidFill>
                  <a:schemeClr val="bg1"/>
                </a:solidFill>
              </a:rPr>
              <a:t> et al 2014)</a:t>
            </a:r>
            <a:endParaRPr lang="en-AU" dirty="0">
              <a:solidFill>
                <a:schemeClr val="bg1"/>
              </a:solidFill>
            </a:endParaRPr>
          </a:p>
        </p:txBody>
      </p:sp>
      <p:pic>
        <p:nvPicPr>
          <p:cNvPr id="1026" name="Chart 1" descr="image00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5037" y="1268760"/>
            <a:ext cx="7541379" cy="4464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2023399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1268760"/>
            <a:ext cx="7960411" cy="485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327652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5373</TotalTime>
  <Words>371</Words>
  <Application>Microsoft Office PowerPoint</Application>
  <PresentationFormat>On-screen Show (4:3)</PresentationFormat>
  <Paragraphs>110</Paragraphs>
  <Slides>36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36</vt:i4>
      </vt:variant>
    </vt:vector>
  </HeadingPairs>
  <TitlesOfParts>
    <vt:vector size="38" baseType="lpstr">
      <vt:lpstr>Office Theme</vt:lpstr>
      <vt:lpstr>1_Office Theme</vt:lpstr>
      <vt:lpstr>Australian public sector agricultural R,D&amp;E:   Is it fostering innovation, or getting in the way?</vt:lpstr>
      <vt:lpstr>PowerPoint Presentation</vt:lpstr>
      <vt:lpstr>Production limits ?</vt:lpstr>
      <vt:lpstr>PowerPoint Presentation</vt:lpstr>
      <vt:lpstr>PowerPoint Presentation</vt:lpstr>
      <vt:lpstr>Going from volume to value</vt:lpstr>
      <vt:lpstr>PowerPoint Presentation</vt:lpstr>
      <vt:lpstr>PowerPoint Presentation</vt:lpstr>
      <vt:lpstr>PowerPoint Presentation</vt:lpstr>
      <vt:lpstr>PowerPoint Presentation</vt:lpstr>
      <vt:lpstr>Public agricultural R&amp;D investment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Different R&amp;D motivations</vt:lpstr>
      <vt:lpstr>PowerPoint Presentation</vt:lpstr>
      <vt:lpstr>Genomics</vt:lpstr>
      <vt:lpstr>GM crops (and pastures)</vt:lpstr>
      <vt:lpstr>Digital farming</vt:lpstr>
      <vt:lpstr>PowerPoint Presentation</vt:lpstr>
      <vt:lpstr>PowerPoint Presentation</vt:lpstr>
      <vt:lpstr>Who does what ?</vt:lpstr>
      <vt:lpstr>PowerPoint Presentation</vt:lpstr>
      <vt:lpstr>Accountability</vt:lpstr>
      <vt:lpstr>The business of education</vt:lpstr>
      <vt:lpstr>PowerPoint Presentation</vt:lpstr>
      <vt:lpstr>Private sector collaboration</vt:lpstr>
      <vt:lpstr>Knowledge Centre for Agriculture</vt:lpstr>
      <vt:lpstr>Where is the will ?</vt:lpstr>
      <vt:lpstr>PowerPoint Presentation</vt:lpstr>
      <vt:lpstr>Some conclusions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Effective Agricultural Advocacy</dc:title>
  <dc:creator>Mick Keogh</dc:creator>
  <cp:lastModifiedBy>Sophie Eder</cp:lastModifiedBy>
  <cp:revision>193</cp:revision>
  <dcterms:created xsi:type="dcterms:W3CDTF">2013-11-11T10:13:57Z</dcterms:created>
  <dcterms:modified xsi:type="dcterms:W3CDTF">2015-09-20T23:39:23Z</dcterms:modified>
</cp:coreProperties>
</file>