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4" r:id="rId3"/>
    <p:sldId id="282" r:id="rId4"/>
    <p:sldId id="283" r:id="rId5"/>
    <p:sldId id="288" r:id="rId6"/>
    <p:sldId id="293" r:id="rId7"/>
    <p:sldId id="289" r:id="rId8"/>
    <p:sldId id="290" r:id="rId9"/>
    <p:sldId id="291" r:id="rId10"/>
    <p:sldId id="287" r:id="rId11"/>
    <p:sldId id="281" r:id="rId12"/>
    <p:sldId id="292" r:id="rId13"/>
    <p:sldId id="265" r:id="rId14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5627" autoAdjust="0"/>
  </p:normalViewPr>
  <p:slideViewPr>
    <p:cSldViewPr>
      <p:cViewPr>
        <p:scale>
          <a:sx n="90" d="100"/>
          <a:sy n="90" d="100"/>
        </p:scale>
        <p:origin x="-16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AD7C7-DC6D-4347-BB69-EE8BB4D465A4}" type="datetimeFigureOut">
              <a:rPr lang="en-AU" smtClean="0"/>
              <a:t>21/09/2015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9A264-7E8E-4FB1-A766-345C686BEC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616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C3FF1-D832-4B80-AAE1-916C7CDFDDE0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2C62B-0896-422B-828B-0F0E777DD65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3537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4921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baseline="0" dirty="0" smtClean="0"/>
              <a:t>Putting it very simply…</a:t>
            </a:r>
          </a:p>
          <a:p>
            <a:r>
              <a:rPr lang="en-AU" baseline="0" dirty="0" smtClean="0"/>
              <a:t>Discuss. Evaluate. Decide. Act.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1169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YFIG:</a:t>
            </a:r>
          </a:p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Continuing</a:t>
            </a:r>
            <a:r>
              <a:rPr lang="en-A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foster innovation. Small projects.</a:t>
            </a:r>
            <a:endParaRPr lang="en-A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baseline="0" dirty="0" smtClean="0"/>
              <a:t>Also – valuing grower input and time in projects with partners.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61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Yes grower groups have a role in fostering innovation.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baseline="0" dirty="0" smtClean="0"/>
              <a:t>How big that role is, is up to the group and its direction.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It’s not that innovation wouldn’t happen – </a:t>
            </a:r>
            <a:r>
              <a:rPr lang="en-AU" b="1" baseline="0" dirty="0" smtClean="0"/>
              <a:t>it probably just happens faster and is made easier </a:t>
            </a:r>
            <a:r>
              <a:rPr lang="en-AU" baseline="0" dirty="0" smtClean="0"/>
              <a:t>with a grower group.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Don’t forget the little guy or the solo farmer.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1802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9114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Erin Green.</a:t>
            </a:r>
            <a:r>
              <a:rPr lang="en-AU" baseline="0" dirty="0" smtClean="0"/>
              <a:t> Farm with my husband Brady at Yuna, in the CV, 50km NE of Geraldton.</a:t>
            </a:r>
          </a:p>
          <a:p>
            <a:r>
              <a:rPr lang="en-AU" baseline="0" dirty="0" smtClean="0"/>
              <a:t>8500ha. All cropping.  </a:t>
            </a:r>
          </a:p>
          <a:p>
            <a:r>
              <a:rPr lang="en-AU" baseline="0" dirty="0" smtClean="0"/>
              <a:t>Both actively involved in our business and our Yuna community, including the Yuna Farm Improvement Group.</a:t>
            </a:r>
          </a:p>
          <a:p>
            <a:r>
              <a:rPr lang="en-AU" baseline="0" dirty="0" smtClean="0"/>
              <a:t>Me -  GG experience. MIG 3 years. YFIG Sec 2008-2012. PinG since 2013…working with to run over 50 </a:t>
            </a:r>
            <a:r>
              <a:rPr lang="en-AU" baseline="0" dirty="0" err="1" smtClean="0"/>
              <a:t>wshops</a:t>
            </a:r>
            <a:r>
              <a:rPr lang="en-AU" baseline="0" dirty="0" smtClean="0"/>
              <a:t> &amp; other events</a:t>
            </a:r>
          </a:p>
          <a:p>
            <a:r>
              <a:rPr lang="en-AU" baseline="0" dirty="0" smtClean="0"/>
              <a:t>BG - YFIG Current President. NEFF board rep.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1251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Began about</a:t>
            </a:r>
            <a:r>
              <a:rPr lang="en-AU" baseline="0" dirty="0" smtClean="0"/>
              <a:t> 2000.</a:t>
            </a:r>
          </a:p>
          <a:p>
            <a:r>
              <a:rPr lang="en-AU" baseline="0" dirty="0" smtClean="0"/>
              <a:t>Up until 2008 was very much a boys club. Now plays a pivotal role in the whole community.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Membership - </a:t>
            </a:r>
            <a:r>
              <a:rPr lang="en-AU" baseline="0" dirty="0" err="1" smtClean="0"/>
              <a:t>Approx</a:t>
            </a:r>
            <a:r>
              <a:rPr lang="en-AU" baseline="0" dirty="0" smtClean="0"/>
              <a:t> 30 farm business members.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$130 for growers (</a:t>
            </a:r>
            <a:r>
              <a:rPr lang="en-AU" baseline="0" dirty="0" err="1" smtClean="0"/>
              <a:t>inc</a:t>
            </a:r>
            <a:r>
              <a:rPr lang="en-AU" baseline="0" dirty="0" smtClean="0"/>
              <a:t> use of equipment). $30 for corporates..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employed staff.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reedom to set its own agenda and do as little or as much as it needs to each year.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Given that the community is so tiny this is a really important part. It only takes on projects that members need &amp; want. </a:t>
            </a:r>
            <a:endParaRPr lang="en-AU" baseline="0" dirty="0" smtClean="0"/>
          </a:p>
          <a:p>
            <a:r>
              <a:rPr lang="en-AU" baseline="0" dirty="0" smtClean="0"/>
              <a:t>Self Funded - community crop which can be up to 240ha but usually is 50/50 fallow and wheat. Members are paid for input costs.</a:t>
            </a:r>
          </a:p>
          <a:p>
            <a:r>
              <a:rPr lang="en-AU" baseline="0" dirty="0" err="1" smtClean="0"/>
              <a:t>Rabo</a:t>
            </a:r>
            <a:r>
              <a:rPr lang="en-AU" baseline="0" dirty="0" smtClean="0"/>
              <a:t> is the only cash sponsor. Discounted inputs &amp; machinery demos are also valued as in-kind sponsorship</a:t>
            </a:r>
          </a:p>
          <a:p>
            <a:r>
              <a:rPr lang="en-AU" baseline="0" dirty="0" smtClean="0"/>
              <a:t>Events: Update. Establishment walk. Spring field day. Xmas Cheer.</a:t>
            </a:r>
          </a:p>
          <a:p>
            <a:r>
              <a:rPr lang="en-AU" baseline="0" dirty="0" smtClean="0"/>
              <a:t>Other: Trials &amp; Demos. Equipment. Community Funding. Grower to Grower network. Social network.</a:t>
            </a:r>
          </a:p>
          <a:p>
            <a:r>
              <a:rPr lang="en-AU" baseline="0" dirty="0" smtClean="0"/>
              <a:t>Linked to NEFF &amp; supported by DAFWA resources, where possible. </a:t>
            </a:r>
          </a:p>
          <a:p>
            <a:r>
              <a:rPr lang="en-AU" baseline="0" dirty="0" smtClean="0"/>
              <a:t>Over the last 5 years YFIG has become a well respected and much needed community group. $150K in the bank.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9567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2008 – A huge</a:t>
            </a:r>
            <a:r>
              <a:rPr lang="en-AU" baseline="0" dirty="0" smtClean="0"/>
              <a:t> year of change for us, and the start of a new way of thinking and farming.</a:t>
            </a:r>
          </a:p>
          <a:p>
            <a:r>
              <a:rPr lang="en-AU" baseline="0" dirty="0" smtClean="0"/>
              <a:t>Livestock were taken out of the mix –light sandy soils &amp; we wanted large open paddocks, </a:t>
            </a:r>
          </a:p>
          <a:p>
            <a:r>
              <a:rPr lang="en-AU" dirty="0" smtClean="0"/>
              <a:t>We bought disc seeding machine &amp; began commitment</a:t>
            </a:r>
            <a:r>
              <a:rPr lang="en-AU" baseline="0" dirty="0" smtClean="0"/>
              <a:t> into controlled traffic farming.</a:t>
            </a:r>
          </a:p>
          <a:p>
            <a:endParaRPr lang="en-AU" baseline="0" dirty="0" smtClean="0"/>
          </a:p>
          <a:p>
            <a:r>
              <a:rPr lang="en-AU" dirty="0" smtClean="0"/>
              <a:t>CTF – its an all in or</a:t>
            </a:r>
            <a:r>
              <a:rPr lang="en-AU" baseline="0" dirty="0" smtClean="0"/>
              <a:t> all out kind of game…&amp; one I was very nervous of, especially after 2 lean years.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focus is full stubble retention allowing us to dry sow without risk of wind erosion. &amp; shelter the plants as they get established. 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 than rain, we see our greatest limitation as subsoil compaction and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pH.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address compaction through deep ripping, the tramlines and machines on tracks.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2012 all fences were removed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whole farm soil testing for pH at different depths. Liming programme increased to 8000 T/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yr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including back loading lime sand during the canola harvest .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still deep ripping with the goal of removing this pass from our programme.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CTF system revolves around 12.2 m (40ft) increments  and 381 mm (15inch) crop rows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spacings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wider rows allow us to travel faster and maintain 15 ha/ hr sowing speed with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interow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sowing a major focus . 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tractors and headers are all on tracks and our headers can unload into the chaser bin whilst still remaining on the tram lines.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was a major achievement as this has not been done before on 12.2 m.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footprint has been measured to be as little as 13.5% of the paddock.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goal is the ability to run smaller machines = greater fuel efficiencies &amp; less $$ tied up in capital.</a:t>
            </a:r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8407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Without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grower group we still would have been making the changes to our farm.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Perhaps not with as much confidence. Others would not have seen the progress either &amp; adoption in the are would have been slower.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YFIG peers challenged us on the adoption of our new system.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supportive of getting research done so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we could monitor the impact of the CTF system as it developed.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CTF - 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large capital investment &amp; the results definitely aren’t instant.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Everyone else was ok, with their more traditional farming systems.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Having the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CTF system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questioned: ensured we knew what our goals were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remained focused on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them.</a:t>
            </a:r>
          </a:p>
          <a:p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YFIG field tours (seeing the best &amp; worst around)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allowed us to see the other systems &amp; to compare progress &amp; not become narrow minded.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 YFIG &amp; DAFWA began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soil renovation trial on our place in 2011. Compares mould board ploughing, spading &amp; ripping under a CTF system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measures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moisture at depth, yields and pH movement in the profile.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Vs: JON’s experience</a:t>
            </a:r>
          </a:p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475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baseline="0" dirty="0" smtClean="0"/>
              <a:t>Growers really enjoy learning from each other &amp; </a:t>
            </a:r>
            <a:r>
              <a:rPr lang="en-AU" b="1" baseline="0" dirty="0" err="1" smtClean="0"/>
              <a:t>SEEing</a:t>
            </a:r>
            <a:r>
              <a:rPr lang="en-AU" b="1" baseline="0" dirty="0" smtClean="0"/>
              <a:t> what other growers are doing.</a:t>
            </a:r>
          </a:p>
          <a:p>
            <a:r>
              <a:rPr lang="en-AU" dirty="0" smtClean="0"/>
              <a:t>Encourages</a:t>
            </a:r>
            <a:r>
              <a:rPr lang="en-AU" baseline="0" dirty="0" smtClean="0"/>
              <a:t> growers to </a:t>
            </a:r>
            <a:r>
              <a:rPr lang="en-AU" dirty="0" smtClean="0"/>
              <a:t>step outside your own patch, your own family &amp; traditions. </a:t>
            </a:r>
          </a:p>
          <a:p>
            <a:r>
              <a:rPr lang="en-AU" dirty="0" smtClean="0"/>
              <a:t>Makes it </a:t>
            </a:r>
            <a:r>
              <a:rPr lang="en-AU" b="1" dirty="0" smtClean="0"/>
              <a:t>ok to have a ‘nosey’ over the fence &amp; ask </a:t>
            </a:r>
            <a:r>
              <a:rPr lang="en-AU" b="1" dirty="0" err="1" smtClean="0"/>
              <a:t>qns</a:t>
            </a:r>
            <a:r>
              <a:rPr lang="en-AU" b="1" dirty="0" smtClean="0"/>
              <a:t> about it.</a:t>
            </a:r>
          </a:p>
          <a:p>
            <a:r>
              <a:rPr lang="en-AU" baseline="0" dirty="0" smtClean="0"/>
              <a:t>Connections – more than social. Opens doors to different people.</a:t>
            </a:r>
          </a:p>
          <a:p>
            <a:r>
              <a:rPr lang="en-AU" b="1" baseline="0" dirty="0" smtClean="0"/>
              <a:t>YFIG is all about INTERACTION.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6227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baseline="0" dirty="0" smtClean="0"/>
              <a:t>Forums – set opportunities to learn. Much more effective than social events.</a:t>
            </a:r>
          </a:p>
          <a:p>
            <a:r>
              <a:rPr lang="en-AU" baseline="0" dirty="0" smtClean="0"/>
              <a:t>Industry – Groups can access things that individuals aren’t. </a:t>
            </a:r>
            <a:r>
              <a:rPr lang="en-AU" baseline="0" dirty="0" err="1" smtClean="0"/>
              <a:t>ie</a:t>
            </a:r>
            <a:r>
              <a:rPr lang="en-AU" baseline="0" dirty="0" smtClean="0"/>
              <a:t>: funding. </a:t>
            </a:r>
          </a:p>
          <a:p>
            <a:r>
              <a:rPr lang="en-AU" baseline="0" dirty="0" smtClean="0"/>
              <a:t>Groups are more attractive to partner with.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2829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Support –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baseline="0" dirty="0" smtClean="0"/>
              <a:t>$$ </a:t>
            </a:r>
            <a:r>
              <a:rPr lang="en-AU" baseline="0" dirty="0" smtClean="0"/>
              <a:t>of some description are </a:t>
            </a:r>
            <a:r>
              <a:rPr lang="en-AU" b="1" baseline="0" dirty="0" smtClean="0"/>
              <a:t>crucial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baseline="0" dirty="0" smtClean="0"/>
              <a:t>PinG – coordinated groups are so much easier to work with.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b="1" baseline="0" dirty="0" smtClean="0"/>
              <a:t>doesn’t always mean participation is increased though.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baseline="0" dirty="0" err="1" smtClean="0"/>
              <a:t>Coord</a:t>
            </a:r>
            <a:r>
              <a:rPr lang="en-AU" baseline="0" dirty="0" smtClean="0"/>
              <a:t> &amp; Funds don’t have to be big!!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b="1" baseline="0" dirty="0" smtClean="0"/>
              <a:t>YFIG is successful because it stays small, simple &amp; clear on its goals</a:t>
            </a:r>
            <a:r>
              <a:rPr lang="en-AU" baseline="0" dirty="0" smtClean="0"/>
              <a:t>. It is about purpose not PR.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baseline="0" dirty="0" smtClean="0"/>
              <a:t>It only takes on as much as its members can handle.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baseline="0" dirty="0" smtClean="0"/>
              <a:t>Only projects that growers are keen to drive NOT projects that drive funds.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0895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Growers have </a:t>
            </a:r>
            <a:r>
              <a:rPr lang="en-AU" b="1" baseline="0" dirty="0" smtClean="0"/>
              <a:t>access to assets </a:t>
            </a:r>
            <a:r>
              <a:rPr lang="en-AU" baseline="0" dirty="0" smtClean="0"/>
              <a:t>they would either have to purchase them selves or go without.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="1" baseline="0" dirty="0" smtClean="0"/>
              <a:t>Not all </a:t>
            </a:r>
            <a:r>
              <a:rPr lang="en-AU" baseline="0" dirty="0" smtClean="0"/>
              <a:t>assets have to be “</a:t>
            </a:r>
            <a:r>
              <a:rPr lang="en-AU" b="1" baseline="0" dirty="0" smtClean="0"/>
              <a:t>production</a:t>
            </a:r>
            <a:r>
              <a:rPr lang="en-AU" baseline="0" dirty="0" smtClean="0"/>
              <a:t>’ </a:t>
            </a:r>
            <a:r>
              <a:rPr lang="en-AU" b="1" baseline="0" dirty="0" smtClean="0"/>
              <a:t>orientated</a:t>
            </a:r>
            <a:r>
              <a:rPr lang="en-AU" baseline="0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The </a:t>
            </a:r>
            <a:r>
              <a:rPr lang="en-AU" b="1" baseline="0" dirty="0" smtClean="0"/>
              <a:t>social element is extremely important </a:t>
            </a:r>
            <a:r>
              <a:rPr lang="en-AU" baseline="0" dirty="0" smtClean="0"/>
              <a:t>&amp; can determine how well a group is supported by its own members.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All work and no play – is not the lifestyle of most farmers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C62B-0896-422B-828B-0F0E777DD65F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619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0DE4-64BC-473E-904E-B96115BD5796}" type="datetimeFigureOut">
              <a:rPr lang="en-AU" smtClean="0"/>
              <a:pPr/>
              <a:t>21/09/2015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5C66F-39B1-48F3-82C5-E53E6F53B7A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3921" y="3717032"/>
            <a:ext cx="8110574" cy="2376264"/>
          </a:xfrm>
        </p:spPr>
        <p:txBody>
          <a:bodyPr>
            <a:normAutofit/>
          </a:bodyPr>
          <a:lstStyle/>
          <a:p>
            <a:r>
              <a:rPr lang="en-AU" dirty="0" smtClean="0"/>
              <a:t>The role of grower groups </a:t>
            </a:r>
            <a:br>
              <a:rPr lang="en-AU" dirty="0" smtClean="0"/>
            </a:br>
            <a:r>
              <a:rPr lang="en-AU" dirty="0" smtClean="0"/>
              <a:t>in fostering innovation</a:t>
            </a:r>
            <a:br>
              <a:rPr lang="en-AU" dirty="0" smtClean="0"/>
            </a:br>
            <a:r>
              <a:rPr lang="en-AU" sz="3600" i="1" dirty="0" smtClean="0"/>
              <a:t>- a grower’s perspective</a:t>
            </a:r>
            <a:endParaRPr lang="en-AU" sz="3600" i="1" dirty="0"/>
          </a:p>
        </p:txBody>
      </p:sp>
      <p:pic>
        <p:nvPicPr>
          <p:cNvPr id="10" name="Picture 9" descr="yfig barley soil p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02320"/>
            <a:ext cx="8110574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G Image.jpg"/>
          <p:cNvPicPr/>
          <p:nvPr/>
        </p:nvPicPr>
        <p:blipFill rotWithShape="1">
          <a:blip r:embed="rId3" cstate="print"/>
          <a:srcRect r="3419"/>
          <a:stretch/>
        </p:blipFill>
        <p:spPr bwMode="auto">
          <a:xfrm>
            <a:off x="971600" y="116632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G Im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AU" sz="4400" dirty="0" smtClean="0"/>
              <a:t>Summing up Innovation on Farms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I see the process of innovation as: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Discuss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Evaluate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Decide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Act</a:t>
            </a:r>
          </a:p>
          <a:p>
            <a:r>
              <a:rPr lang="en-AU" sz="2400" dirty="0" smtClean="0"/>
              <a:t>Through </a:t>
            </a:r>
            <a:r>
              <a:rPr lang="en-AU" sz="2400" dirty="0"/>
              <a:t>NETWORKS &amp; SUPPORT </a:t>
            </a:r>
            <a:r>
              <a:rPr lang="en-AU" sz="2400" dirty="0" smtClean="0"/>
              <a:t>grower groups can play a really important role in helping growers with the first 2 steps.</a:t>
            </a:r>
          </a:p>
          <a:p>
            <a:r>
              <a:rPr lang="en-AU" sz="2400" dirty="0" smtClean="0"/>
              <a:t>The next 2 steps are up to the individual grower.</a:t>
            </a:r>
          </a:p>
          <a:p>
            <a:r>
              <a:rPr lang="en-AU" sz="2400" dirty="0" smtClean="0"/>
              <a:t>The majority of growers are always innovating.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40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4400" dirty="0" smtClean="0">
                <a:latin typeface="+mj-lt"/>
                <a:ea typeface="+mj-ea"/>
                <a:cs typeface="+mj-cs"/>
              </a:rPr>
              <a:t>Current YFIG business 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 descr="photo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37753" y="2997719"/>
            <a:ext cx="2340486" cy="1755365"/>
          </a:xfrm>
          <a:prstGeom prst="rect">
            <a:avLst/>
          </a:prstGeom>
        </p:spPr>
      </p:pic>
      <p:pic>
        <p:nvPicPr>
          <p:cNvPr id="14" name="Picture 13" descr="photo 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58148" y="1131407"/>
            <a:ext cx="2340486" cy="1755365"/>
          </a:xfrm>
          <a:prstGeom prst="rect">
            <a:avLst/>
          </a:prstGeom>
        </p:spPr>
      </p:pic>
      <p:pic>
        <p:nvPicPr>
          <p:cNvPr id="15" name="Picture 14" descr="YFIG 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2750" y="89359"/>
            <a:ext cx="1907478" cy="1042048"/>
          </a:xfrm>
          <a:prstGeom prst="rect">
            <a:avLst/>
          </a:prstGeom>
        </p:spPr>
      </p:pic>
      <p:pic>
        <p:nvPicPr>
          <p:cNvPr id="10" name="Picture 9" descr="crop walk 2010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 rot="5400000">
            <a:off x="6821830" y="4479954"/>
            <a:ext cx="1613122" cy="2381276"/>
          </a:xfrm>
          <a:prstGeom prst="rect">
            <a:avLst/>
          </a:prstGeom>
        </p:spPr>
      </p:pic>
      <p:sp>
        <p:nvSpPr>
          <p:cNvPr id="16" name="Content Placeholder 3"/>
          <p:cNvSpPr txBox="1">
            <a:spLocks/>
          </p:cNvSpPr>
          <p:nvPr/>
        </p:nvSpPr>
        <p:spPr>
          <a:xfrm>
            <a:off x="395536" y="1600200"/>
            <a:ext cx="5544616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Low rainfall agronomist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Finalise the Community Centre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Regional project with NEFF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AU" sz="2600" dirty="0" smtClean="0">
                <a:solidFill>
                  <a:schemeClr val="tx1"/>
                </a:solidFill>
              </a:rPr>
              <a:t>Crop establishment techniques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Summer weeds booklet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Secretary remuneration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3000" dirty="0" smtClean="0">
                <a:solidFill>
                  <a:schemeClr val="tx1"/>
                </a:solidFill>
              </a:rPr>
              <a:t>Grower tour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AU" sz="3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AU" sz="3000" dirty="0" smtClean="0">
              <a:solidFill>
                <a:schemeClr val="tx1"/>
              </a:solidFill>
            </a:endParaRP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G Image.jpg"/>
          <p:cNvPicPr/>
          <p:nvPr/>
        </p:nvPicPr>
        <p:blipFill rotWithShape="1">
          <a:blip r:embed="rId4" cstate="print"/>
          <a:srcRect r="3419"/>
          <a:stretch/>
        </p:blipFill>
        <p:spPr bwMode="auto">
          <a:xfrm>
            <a:off x="971600" y="116632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Grower groups do play a role in fostering innovation.</a:t>
            </a:r>
          </a:p>
          <a:p>
            <a:r>
              <a:rPr lang="en-AU" dirty="0" smtClean="0"/>
              <a:t>The scope of that role depends on the group.</a:t>
            </a:r>
          </a:p>
          <a:p>
            <a:r>
              <a:rPr lang="en-AU" dirty="0" smtClean="0"/>
              <a:t>Bigger is not always better.</a:t>
            </a:r>
          </a:p>
          <a:p>
            <a:r>
              <a:rPr lang="en-AU" dirty="0" smtClean="0"/>
              <a:t>Industry needs to see groups (&amp; growers) as partners with common goals. </a:t>
            </a:r>
          </a:p>
          <a:p>
            <a:r>
              <a:rPr lang="en-AU" dirty="0" smtClean="0"/>
              <a:t>Grower groups need to remember their purpose – to provide opportunities to members.</a:t>
            </a:r>
          </a:p>
          <a:p>
            <a:r>
              <a:rPr lang="en-AU" dirty="0" smtClean="0"/>
              <a:t>Don’t forget the growers who don’t have direct access to a group.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Take home messages…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1337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854968"/>
          </a:xfrm>
        </p:spPr>
        <p:txBody>
          <a:bodyPr>
            <a:normAutofit/>
          </a:bodyPr>
          <a:lstStyle/>
          <a:p>
            <a:r>
              <a:rPr lang="en-AU" dirty="0" smtClean="0"/>
              <a:t>THANK YOU</a:t>
            </a:r>
            <a:endParaRPr lang="en-AU" dirty="0"/>
          </a:p>
        </p:txBody>
      </p:sp>
      <p:pic>
        <p:nvPicPr>
          <p:cNvPr id="11" name="Picture 10" descr="field day drone p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7244" y="1340768"/>
            <a:ext cx="8570002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background on us…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302" y="1692276"/>
            <a:ext cx="3327834" cy="443711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Farming in Chapman Valley.</a:t>
            </a:r>
          </a:p>
          <a:p>
            <a:r>
              <a:rPr lang="en-AU" dirty="0" smtClean="0"/>
              <a:t>Locally involved in Yuna Farm Improvement Group (YFIG)</a:t>
            </a:r>
          </a:p>
          <a:p>
            <a:r>
              <a:rPr lang="en-AU" dirty="0" smtClean="0"/>
              <a:t>Regionally linked to North East Farming Futures (NEFF) Group</a:t>
            </a:r>
          </a:p>
          <a:p>
            <a:r>
              <a:rPr lang="en-AU" dirty="0" smtClean="0"/>
              <a:t>Liaising with grower groups as WA Coordinator of Partners in Grain (PinG)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11565"/>
            <a:ext cx="2578987" cy="585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background on YFIG…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5112568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Began in 2000.</a:t>
            </a:r>
          </a:p>
          <a:p>
            <a:r>
              <a:rPr lang="en-AU" dirty="0" smtClean="0"/>
              <a:t>Up </a:t>
            </a:r>
            <a:r>
              <a:rPr lang="en-AU" dirty="0"/>
              <a:t>until 2008 was a boys </a:t>
            </a:r>
            <a:r>
              <a:rPr lang="en-AU" dirty="0" smtClean="0"/>
              <a:t>club.</a:t>
            </a:r>
            <a:endParaRPr lang="en-AU" dirty="0"/>
          </a:p>
          <a:p>
            <a:r>
              <a:rPr lang="en-AU" dirty="0" smtClean="0"/>
              <a:t>30 farm businesses. No staff.</a:t>
            </a:r>
          </a:p>
          <a:p>
            <a:r>
              <a:rPr lang="en-AU" dirty="0" smtClean="0"/>
              <a:t>1 cash sponsor. 240ha crop.</a:t>
            </a:r>
          </a:p>
          <a:p>
            <a:r>
              <a:rPr lang="en-AU" dirty="0" smtClean="0"/>
              <a:t>Freedom to set its own agenda.</a:t>
            </a:r>
          </a:p>
          <a:p>
            <a:r>
              <a:rPr lang="en-AU" dirty="0" smtClean="0"/>
              <a:t>HUGE impact locally through its</a:t>
            </a:r>
          </a:p>
          <a:p>
            <a:pPr lvl="1"/>
            <a:r>
              <a:rPr lang="en-AU" dirty="0"/>
              <a:t>NETWORK</a:t>
            </a:r>
          </a:p>
          <a:p>
            <a:pPr lvl="1"/>
            <a:r>
              <a:rPr lang="en-AU" dirty="0" smtClean="0"/>
              <a:t>SUPPORT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7" name="Picture 6" descr="YFIG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7679" y="289592"/>
            <a:ext cx="1907478" cy="1042048"/>
          </a:xfrm>
          <a:prstGeom prst="rect">
            <a:avLst/>
          </a:prstGeom>
        </p:spPr>
      </p:pic>
      <p:pic>
        <p:nvPicPr>
          <p:cNvPr id="9" name="Picture 8" descr="photo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1831180"/>
            <a:ext cx="3265045" cy="435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0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Innovation on our farm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5328592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2008. Began investing into Controlled Traffic Farming.</a:t>
            </a:r>
          </a:p>
          <a:p>
            <a:r>
              <a:rPr lang="en-AU" dirty="0"/>
              <a:t>New </a:t>
            </a:r>
            <a:r>
              <a:rPr lang="en-AU" dirty="0" smtClean="0"/>
              <a:t>to our area. New to us.</a:t>
            </a:r>
          </a:p>
          <a:p>
            <a:r>
              <a:rPr lang="en-AU" dirty="0" smtClean="0"/>
              <a:t>Removed </a:t>
            </a:r>
            <a:r>
              <a:rPr lang="en-AU" dirty="0"/>
              <a:t>sheep. Removed fences. </a:t>
            </a:r>
            <a:endParaRPr lang="en-AU" dirty="0" smtClean="0"/>
          </a:p>
          <a:p>
            <a:r>
              <a:rPr lang="en-AU" dirty="0" smtClean="0"/>
              <a:t>Discs </a:t>
            </a:r>
            <a:r>
              <a:rPr lang="en-AU" dirty="0"/>
              <a:t>on sandplain</a:t>
            </a:r>
            <a:r>
              <a:rPr lang="en-AU" dirty="0" smtClean="0"/>
              <a:t>. Wide rows.</a:t>
            </a:r>
          </a:p>
          <a:p>
            <a:r>
              <a:rPr lang="en-AU" dirty="0" smtClean="0"/>
              <a:t>Full stubble retention.</a:t>
            </a:r>
          </a:p>
          <a:p>
            <a:r>
              <a:rPr lang="en-AU" dirty="0" smtClean="0"/>
              <a:t>Completely different in our area.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170" y="611565"/>
            <a:ext cx="2578987" cy="585181"/>
          </a:xfrm>
          <a:prstGeom prst="rect">
            <a:avLst/>
          </a:prstGeom>
        </p:spPr>
      </p:pic>
      <p:pic>
        <p:nvPicPr>
          <p:cNvPr id="11" name="Picture 10" descr="IMG_018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911602" y="1600199"/>
            <a:ext cx="290125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CTF Innovation &amp; YFIG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331638"/>
            <a:ext cx="5328592" cy="4794525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Having the network of growers &amp; industry ensured discussion.</a:t>
            </a:r>
          </a:p>
          <a:p>
            <a:r>
              <a:rPr lang="en-AU" dirty="0" smtClean="0"/>
              <a:t>YFIG peers questioned the concept.</a:t>
            </a:r>
          </a:p>
          <a:p>
            <a:r>
              <a:rPr lang="en-AU" dirty="0" smtClean="0"/>
              <a:t>Tours allowed other to see our system &amp; us to see others.</a:t>
            </a:r>
          </a:p>
          <a:p>
            <a:r>
              <a:rPr lang="en-AU" dirty="0" smtClean="0"/>
              <a:t>Everyone wanted to monitor &amp; measure changes.</a:t>
            </a:r>
          </a:p>
          <a:p>
            <a:r>
              <a:rPr lang="en-AU" dirty="0" smtClean="0"/>
              <a:t>YFIG &amp; DAFWA soil renovation trial.</a:t>
            </a:r>
          </a:p>
          <a:p>
            <a:r>
              <a:rPr lang="en-AU" dirty="0" smtClean="0"/>
              <a:t>CTF interest from further afield.</a:t>
            </a:r>
            <a:endParaRPr lang="en-AU" dirty="0"/>
          </a:p>
        </p:txBody>
      </p:sp>
      <p:pic>
        <p:nvPicPr>
          <p:cNvPr id="7" name="Picture 6" descr="2010 field day.JPG"/>
          <p:cNvPicPr>
            <a:picLocks noChangeAspect="1"/>
          </p:cNvPicPr>
          <p:nvPr/>
        </p:nvPicPr>
        <p:blipFill rotWithShape="1">
          <a:blip r:embed="rId4" cstate="print"/>
          <a:srcRect l="30435" r="26956"/>
          <a:stretch/>
        </p:blipFill>
        <p:spPr>
          <a:xfrm>
            <a:off x="5724128" y="1331639"/>
            <a:ext cx="3240360" cy="4695216"/>
          </a:xfrm>
          <a:prstGeom prst="rect">
            <a:avLst/>
          </a:prstGeom>
        </p:spPr>
      </p:pic>
      <p:pic>
        <p:nvPicPr>
          <p:cNvPr id="9" name="Picture 8" descr="YFIG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7679" y="289592"/>
            <a:ext cx="1907478" cy="104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0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G Image.jpg"/>
          <p:cNvPicPr/>
          <p:nvPr/>
        </p:nvPicPr>
        <p:blipFill rotWithShape="1">
          <a:blip r:embed="rId3" cstate="print"/>
          <a:srcRect r="3419"/>
          <a:stretch/>
        </p:blipFill>
        <p:spPr bwMode="auto">
          <a:xfrm>
            <a:off x="971600" y="116632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G Im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importance of a NETWORK 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/>
              <a:t>Encourages growers to share ideas &amp; learn from each </a:t>
            </a:r>
            <a:r>
              <a:rPr lang="en-AU" dirty="0" smtClean="0"/>
              <a:t>other.</a:t>
            </a:r>
          </a:p>
          <a:p>
            <a:pPr lvl="1"/>
            <a:r>
              <a:rPr lang="en-AU" dirty="0" smtClean="0"/>
              <a:t>Step outside </a:t>
            </a:r>
            <a:r>
              <a:rPr lang="en-AU" dirty="0"/>
              <a:t>your own business &amp; </a:t>
            </a:r>
            <a:r>
              <a:rPr lang="en-AU" dirty="0" smtClean="0"/>
              <a:t>family thinking</a:t>
            </a:r>
            <a:endParaRPr lang="en-AU" dirty="0"/>
          </a:p>
          <a:p>
            <a:pPr lvl="1"/>
            <a:r>
              <a:rPr lang="en-AU" dirty="0" smtClean="0"/>
              <a:t>See, hear &amp; question other growers successes, failures and ideas</a:t>
            </a:r>
          </a:p>
          <a:p>
            <a:pPr lvl="1"/>
            <a:r>
              <a:rPr lang="en-AU" dirty="0" smtClean="0"/>
              <a:t>Relate it back to your own business to implement</a:t>
            </a:r>
          </a:p>
          <a:p>
            <a:r>
              <a:rPr lang="en-AU" dirty="0" smtClean="0"/>
              <a:t>Connects different people.</a:t>
            </a:r>
          </a:p>
          <a:p>
            <a:pPr lvl="1"/>
            <a:r>
              <a:rPr lang="en-AU" dirty="0"/>
              <a:t>A</a:t>
            </a:r>
            <a:r>
              <a:rPr lang="en-AU" dirty="0" smtClean="0"/>
              <a:t>cross generations, areas, farming systems, social circles</a:t>
            </a:r>
          </a:p>
          <a:p>
            <a:pPr lvl="1"/>
            <a:r>
              <a:rPr lang="en-AU" dirty="0" smtClean="0"/>
              <a:t>Encourages group projects, collaboration &amp; support for common goals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107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G Image.jpg"/>
          <p:cNvPicPr/>
          <p:nvPr/>
        </p:nvPicPr>
        <p:blipFill rotWithShape="1">
          <a:blip r:embed="rId3" cstate="print"/>
          <a:srcRect r="3419"/>
          <a:stretch/>
        </p:blipFill>
        <p:spPr bwMode="auto">
          <a:xfrm>
            <a:off x="971600" y="116632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G Im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The importance of a NETWORK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Provides forums </a:t>
            </a:r>
          </a:p>
          <a:p>
            <a:pPr lvl="1"/>
            <a:r>
              <a:rPr lang="en-AU" dirty="0" smtClean="0"/>
              <a:t>Field Days &amp; Field Walks</a:t>
            </a:r>
          </a:p>
          <a:p>
            <a:pPr lvl="1"/>
            <a:r>
              <a:rPr lang="en-AU" dirty="0" smtClean="0"/>
              <a:t>Update Days</a:t>
            </a:r>
          </a:p>
          <a:p>
            <a:pPr lvl="1"/>
            <a:r>
              <a:rPr lang="en-AU" dirty="0" smtClean="0"/>
              <a:t>Seminars &amp; Training</a:t>
            </a:r>
          </a:p>
          <a:p>
            <a:pPr lvl="1"/>
            <a:r>
              <a:rPr lang="en-AU" dirty="0" smtClean="0"/>
              <a:t>Events run by a group seek outcomes (unlike social discussions)</a:t>
            </a:r>
          </a:p>
          <a:p>
            <a:r>
              <a:rPr lang="en-AU" dirty="0" smtClean="0"/>
              <a:t>Links to industry</a:t>
            </a:r>
          </a:p>
          <a:p>
            <a:pPr lvl="1"/>
            <a:r>
              <a:rPr lang="en-AU" dirty="0" smtClean="0"/>
              <a:t>Groups can access support that individuals can’t. </a:t>
            </a:r>
          </a:p>
          <a:p>
            <a:pPr lvl="1"/>
            <a:r>
              <a:rPr lang="en-AU" dirty="0" smtClean="0"/>
              <a:t>Groups are easier to partner with than individuals.</a:t>
            </a:r>
          </a:p>
          <a:p>
            <a:pPr lvl="1"/>
            <a:r>
              <a:rPr lang="en-AU" dirty="0" smtClean="0"/>
              <a:t>Bring expertise to the area.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523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G Image.jpg"/>
          <p:cNvPicPr/>
          <p:nvPr/>
        </p:nvPicPr>
        <p:blipFill rotWithShape="1">
          <a:blip r:embed="rId4" cstate="print"/>
          <a:srcRect r="3419"/>
          <a:stretch/>
        </p:blipFill>
        <p:spPr bwMode="auto">
          <a:xfrm>
            <a:off x="971600" y="116632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Funds</a:t>
            </a:r>
          </a:p>
          <a:p>
            <a:pPr lvl="1"/>
            <a:r>
              <a:rPr lang="en-AU" dirty="0" smtClean="0"/>
              <a:t>Self-funded or accessing funding, it all helps growers improve and innovate</a:t>
            </a:r>
          </a:p>
          <a:p>
            <a:pPr lvl="1"/>
            <a:r>
              <a:rPr lang="en-AU" dirty="0"/>
              <a:t>Enables research projects &amp; other opportunities</a:t>
            </a:r>
          </a:p>
          <a:p>
            <a:pPr lvl="1"/>
            <a:r>
              <a:rPr lang="en-AU" dirty="0" smtClean="0"/>
              <a:t>Enables </a:t>
            </a:r>
            <a:r>
              <a:rPr lang="en-AU" dirty="0"/>
              <a:t>paid coordination of a</a:t>
            </a:r>
            <a:r>
              <a:rPr lang="en-AU" dirty="0" smtClean="0"/>
              <a:t> </a:t>
            </a:r>
            <a:r>
              <a:rPr lang="en-AU" dirty="0"/>
              <a:t>group</a:t>
            </a:r>
          </a:p>
          <a:p>
            <a:r>
              <a:rPr lang="en-AU" dirty="0" smtClean="0"/>
              <a:t>Coordination</a:t>
            </a:r>
            <a:endParaRPr lang="en-AU" dirty="0"/>
          </a:p>
          <a:p>
            <a:pPr lvl="1"/>
            <a:r>
              <a:rPr lang="en-AU" dirty="0"/>
              <a:t>Having someone responsible ensures things get </a:t>
            </a:r>
            <a:r>
              <a:rPr lang="en-AU" dirty="0" smtClean="0"/>
              <a:t>done</a:t>
            </a:r>
          </a:p>
          <a:p>
            <a:pPr lvl="1"/>
            <a:r>
              <a:rPr lang="en-AU" dirty="0" smtClean="0"/>
              <a:t>Growers are too busy with the ‘everyday’</a:t>
            </a:r>
          </a:p>
          <a:p>
            <a:pPr lvl="1"/>
            <a:r>
              <a:rPr lang="en-AU" dirty="0" smtClean="0"/>
              <a:t>Makes it easy for growers to attend without organising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importance of SUPPORT …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15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 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395536" y="476672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The importance of SUPPORT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Shared Infrastructure</a:t>
            </a:r>
          </a:p>
          <a:p>
            <a:pPr lvl="1"/>
            <a:r>
              <a:rPr lang="en-AU" dirty="0" smtClean="0"/>
              <a:t>Bus. Weigh </a:t>
            </a:r>
            <a:r>
              <a:rPr lang="en-AU" dirty="0"/>
              <a:t>trailer.</a:t>
            </a:r>
          </a:p>
          <a:p>
            <a:pPr lvl="1"/>
            <a:r>
              <a:rPr lang="en-AU" dirty="0" smtClean="0"/>
              <a:t>Soil </a:t>
            </a:r>
            <a:r>
              <a:rPr lang="en-AU" dirty="0"/>
              <a:t>M</a:t>
            </a:r>
            <a:r>
              <a:rPr lang="en-AU" dirty="0" smtClean="0"/>
              <a:t>oisture Probes. Deep Soil Sampler</a:t>
            </a:r>
          </a:p>
          <a:p>
            <a:pPr lvl="1"/>
            <a:r>
              <a:rPr lang="en-AU" dirty="0" smtClean="0"/>
              <a:t>Portable Cool Room. Pizza Oven. Marquee.</a:t>
            </a:r>
          </a:p>
          <a:p>
            <a:pPr lvl="1"/>
            <a:r>
              <a:rPr lang="en-AU" dirty="0" smtClean="0"/>
              <a:t>Yuna Community Centre: $120,000</a:t>
            </a:r>
          </a:p>
          <a:p>
            <a:endParaRPr lang="en-AU" dirty="0"/>
          </a:p>
        </p:txBody>
      </p:sp>
      <p:pic>
        <p:nvPicPr>
          <p:cNvPr id="5" name="Picture 4" descr="IMG_170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730272" y="2916088"/>
            <a:ext cx="2121380" cy="32849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0" r="20075" b="61550"/>
          <a:stretch/>
        </p:blipFill>
        <p:spPr>
          <a:xfrm>
            <a:off x="3423975" y="3931595"/>
            <a:ext cx="3098710" cy="2269477"/>
          </a:xfrm>
          <a:prstGeom prst="rect">
            <a:avLst/>
          </a:prstGeom>
        </p:spPr>
      </p:pic>
      <p:pic>
        <p:nvPicPr>
          <p:cNvPr id="11" name="Picture 10" descr="DSC0251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79512" y="3994888"/>
            <a:ext cx="2834208" cy="220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9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6168</TotalTime>
  <Words>1579</Words>
  <Application>Microsoft Office PowerPoint</Application>
  <PresentationFormat>On-screen Show (4:3)</PresentationFormat>
  <Paragraphs>177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role of grower groups  in fostering innovation - a grower’s 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Erin</dc:creator>
  <cp:lastModifiedBy>Sophie Eder</cp:lastModifiedBy>
  <cp:revision>65</cp:revision>
  <cp:lastPrinted>2015-08-17T08:24:04Z</cp:lastPrinted>
  <dcterms:created xsi:type="dcterms:W3CDTF">2014-08-15T06:06:57Z</dcterms:created>
  <dcterms:modified xsi:type="dcterms:W3CDTF">2015-09-20T23:32:28Z</dcterms:modified>
</cp:coreProperties>
</file>