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595" y="1968614"/>
            <a:ext cx="7633366" cy="1470025"/>
          </a:xfrm>
        </p:spPr>
        <p:txBody>
          <a:bodyPr/>
          <a:lstStyle/>
          <a:p>
            <a:pPr algn="ctr"/>
            <a:r>
              <a:rPr lang="en-US" sz="3600" dirty="0" smtClean="0"/>
              <a:t>Building the evidence and </a:t>
            </a:r>
            <a:r>
              <a:rPr lang="en-US" sz="3600" dirty="0" err="1" smtClean="0"/>
              <a:t>rigour</a:t>
            </a:r>
            <a:r>
              <a:rPr lang="en-US" sz="3600" dirty="0" smtClean="0"/>
              <a:t> – combining science and experience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4836" y="4215669"/>
            <a:ext cx="4055270" cy="1349296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Bill Ryan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5445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1"/>
            <a:ext cx="7583487" cy="3500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Early weaning example</a:t>
            </a:r>
          </a:p>
          <a:p>
            <a:r>
              <a:rPr lang="en-US" sz="2800" dirty="0" smtClean="0"/>
              <a:t>Experiment at Flora Valley</a:t>
            </a:r>
          </a:p>
          <a:p>
            <a:r>
              <a:rPr lang="en-US" sz="2800" dirty="0" smtClean="0"/>
              <a:t>By year two had fed about 250 small calves</a:t>
            </a:r>
          </a:p>
          <a:p>
            <a:r>
              <a:rPr lang="en-US" sz="2800" dirty="0" smtClean="0"/>
              <a:t>Challenged by management for a diet to early wean 100,000 cows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79463" y="590822"/>
            <a:ext cx="79275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Making decisions on incomplete data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3518" y="5528231"/>
            <a:ext cx="8458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2800" i="1" dirty="0" smtClean="0">
                <a:solidFill>
                  <a:schemeClr val="bg1"/>
                </a:solidFill>
              </a:rPr>
              <a:t>Result was an additional 20,000 calves</a:t>
            </a:r>
            <a:endParaRPr lang="en-US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15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1"/>
            <a:ext cx="7583487" cy="35004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Agribusiness often makes sound commercial decisions on limited data</a:t>
            </a:r>
          </a:p>
          <a:p>
            <a:r>
              <a:rPr lang="en-US" sz="2800" dirty="0" smtClean="0"/>
              <a:t>Data and information often viewed differently by science and agribusiness</a:t>
            </a:r>
          </a:p>
          <a:p>
            <a:r>
              <a:rPr lang="en-US" sz="2800" dirty="0" smtClean="0"/>
              <a:t>If working together need to understand and appreciate the differences</a:t>
            </a:r>
          </a:p>
        </p:txBody>
      </p:sp>
      <p:sp>
        <p:nvSpPr>
          <p:cNvPr id="5" name="Rectangle 4"/>
          <p:cNvSpPr/>
          <p:nvPr/>
        </p:nvSpPr>
        <p:spPr>
          <a:xfrm>
            <a:off x="779463" y="590822"/>
            <a:ext cx="79275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Conclusions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162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1"/>
            <a:ext cx="7583487" cy="437777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Some innovation in research phase</a:t>
            </a:r>
          </a:p>
          <a:p>
            <a:r>
              <a:rPr lang="en-US" sz="2800" dirty="0" smtClean="0"/>
              <a:t>Often much more in the implementation or “D” phase</a:t>
            </a:r>
          </a:p>
          <a:p>
            <a:r>
              <a:rPr lang="en-US" sz="2800" dirty="0" smtClean="0"/>
              <a:t>Implementing early weaning on a whole station basis – implementing some of my own research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Required significant investment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Convince management and staff that it was feasible and would increase productivity</a:t>
            </a:r>
            <a:endParaRPr lang="en-US" sz="2600" dirty="0"/>
          </a:p>
        </p:txBody>
      </p:sp>
      <p:sp>
        <p:nvSpPr>
          <p:cNvPr id="5" name="Rectangle 4"/>
          <p:cNvSpPr/>
          <p:nvPr/>
        </p:nvSpPr>
        <p:spPr>
          <a:xfrm>
            <a:off x="779463" y="590822"/>
            <a:ext cx="79275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Innovation in implementing technologies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723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1"/>
            <a:ext cx="7583487" cy="463160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First year 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2 staff members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Cost of $3.27 / kg of gain</a:t>
            </a:r>
          </a:p>
          <a:p>
            <a:r>
              <a:rPr lang="en-US" sz="2800" dirty="0" smtClean="0"/>
              <a:t>By Year three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0.5 staff members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Cost of $0.56 / kg of gain</a:t>
            </a:r>
          </a:p>
          <a:p>
            <a:r>
              <a:rPr lang="en-US" sz="2800" dirty="0" smtClean="0"/>
              <a:t>Branding percentage increased 10%</a:t>
            </a:r>
          </a:p>
          <a:p>
            <a:r>
              <a:rPr lang="en-US" sz="2800" dirty="0" smtClean="0"/>
              <a:t>Unexpected benefits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Simplified management system on the station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Animals educated to feeding systems</a:t>
            </a:r>
            <a:endParaRPr lang="en-US" sz="2600" dirty="0"/>
          </a:p>
        </p:txBody>
      </p:sp>
      <p:sp>
        <p:nvSpPr>
          <p:cNvPr id="5" name="Rectangle 4"/>
          <p:cNvSpPr/>
          <p:nvPr/>
        </p:nvSpPr>
        <p:spPr>
          <a:xfrm>
            <a:off x="779463" y="590822"/>
            <a:ext cx="79275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Innovation during implementation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840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1"/>
            <a:ext cx="7583487" cy="437777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No progress unless all involved are committed to the change</a:t>
            </a:r>
          </a:p>
          <a:p>
            <a:r>
              <a:rPr lang="en-US" sz="2800" dirty="0" smtClean="0"/>
              <a:t>Much more innovation during the implementation phase than the research phase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Example in soil amelioration work today</a:t>
            </a:r>
          </a:p>
          <a:p>
            <a:r>
              <a:rPr lang="en-US" sz="2800" dirty="0" smtClean="0"/>
              <a:t>More progress during this phase – often drives new research</a:t>
            </a:r>
          </a:p>
          <a:p>
            <a:r>
              <a:rPr lang="en-US" sz="2800" dirty="0" smtClean="0"/>
              <a:t>Fostering innovation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Real challenge for RDCs</a:t>
            </a:r>
          </a:p>
          <a:p>
            <a:pPr marL="282575" lvl="1" indent="0">
              <a:buNone/>
            </a:pPr>
            <a:endParaRPr lang="en-US" sz="2600" dirty="0"/>
          </a:p>
        </p:txBody>
      </p:sp>
      <p:sp>
        <p:nvSpPr>
          <p:cNvPr id="5" name="Rectangle 4"/>
          <p:cNvSpPr/>
          <p:nvPr/>
        </p:nvSpPr>
        <p:spPr>
          <a:xfrm>
            <a:off x="779463" y="590822"/>
            <a:ext cx="79275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Key lessons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91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1"/>
            <a:ext cx="7583487" cy="420754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driver – making a profit</a:t>
            </a:r>
          </a:p>
          <a:p>
            <a:r>
              <a:rPr lang="en-US" sz="2800" dirty="0" smtClean="0"/>
              <a:t>Once this is consistently achieved other drivers can be many and varied</a:t>
            </a:r>
            <a:endParaRPr lang="en-US" sz="2600" dirty="0" smtClean="0"/>
          </a:p>
          <a:p>
            <a:r>
              <a:rPr lang="en-US" sz="2800" dirty="0" smtClean="0"/>
              <a:t>Impacted by personal situations</a:t>
            </a:r>
          </a:p>
          <a:p>
            <a:r>
              <a:rPr lang="en-US" sz="2800" dirty="0" smtClean="0"/>
              <a:t>Examples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Schooling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Finishing harvest by Christmas</a:t>
            </a:r>
          </a:p>
          <a:p>
            <a:pPr marL="282575" lvl="1" indent="0">
              <a:buNone/>
            </a:pPr>
            <a:endParaRPr lang="en-US" sz="2600" dirty="0"/>
          </a:p>
        </p:txBody>
      </p:sp>
      <p:sp>
        <p:nvSpPr>
          <p:cNvPr id="5" name="Rectangle 4"/>
          <p:cNvSpPr/>
          <p:nvPr/>
        </p:nvSpPr>
        <p:spPr>
          <a:xfrm>
            <a:off x="779463" y="590822"/>
            <a:ext cx="79275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Other drivers for the business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384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927550" cy="810557"/>
          </a:xfrm>
        </p:spPr>
        <p:txBody>
          <a:bodyPr/>
          <a:lstStyle/>
          <a:p>
            <a:r>
              <a:rPr lang="en-US" sz="3200" dirty="0" smtClean="0"/>
              <a:t>Impact of speed on harvesting efficiency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881" r="3881"/>
          <a:stretch>
            <a:fillRect/>
          </a:stretch>
        </p:blipFill>
        <p:spPr>
          <a:xfrm>
            <a:off x="687810" y="2103775"/>
            <a:ext cx="8019203" cy="4208930"/>
          </a:xfrm>
        </p:spPr>
      </p:pic>
      <p:sp>
        <p:nvSpPr>
          <p:cNvPr id="5" name="Rectangle 4"/>
          <p:cNvSpPr/>
          <p:nvPr/>
        </p:nvSpPr>
        <p:spPr>
          <a:xfrm>
            <a:off x="353518" y="1350964"/>
            <a:ext cx="8458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Recent work by </a:t>
            </a:r>
            <a:r>
              <a:rPr lang="en-US" sz="2800" dirty="0" err="1" smtClean="0">
                <a:solidFill>
                  <a:schemeClr val="bg1"/>
                </a:solidFill>
              </a:rPr>
              <a:t>Kondinin</a:t>
            </a:r>
            <a:r>
              <a:rPr lang="en-US" sz="2800" dirty="0" smtClean="0">
                <a:solidFill>
                  <a:schemeClr val="bg1"/>
                </a:solidFill>
              </a:rPr>
              <a:t> Group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953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2"/>
            <a:ext cx="7583487" cy="39587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At 6 km/</a:t>
            </a:r>
            <a:r>
              <a:rPr lang="en-US" sz="2800" dirty="0" err="1" smtClean="0"/>
              <a:t>hr</a:t>
            </a:r>
            <a:r>
              <a:rPr lang="en-US" sz="2800" dirty="0" smtClean="0"/>
              <a:t> cover 7.7 ha/</a:t>
            </a:r>
            <a:r>
              <a:rPr lang="en-US" sz="2800" dirty="0" err="1" smtClean="0"/>
              <a:t>hr</a:t>
            </a:r>
            <a:r>
              <a:rPr lang="en-US" sz="2800" dirty="0" smtClean="0"/>
              <a:t> with 29 </a:t>
            </a:r>
            <a:r>
              <a:rPr lang="en-US" sz="2800" dirty="0" err="1" smtClean="0"/>
              <a:t>tonne</a:t>
            </a:r>
            <a:r>
              <a:rPr lang="en-US" sz="2800" dirty="0" smtClean="0"/>
              <a:t> throughput – high level of efficiency</a:t>
            </a:r>
          </a:p>
          <a:p>
            <a:r>
              <a:rPr lang="en-US" sz="2800" dirty="0"/>
              <a:t>At </a:t>
            </a:r>
            <a:r>
              <a:rPr lang="en-US" sz="2800" dirty="0" smtClean="0"/>
              <a:t>8 </a:t>
            </a:r>
            <a:r>
              <a:rPr lang="en-US" sz="2800" dirty="0"/>
              <a:t>km/</a:t>
            </a:r>
            <a:r>
              <a:rPr lang="en-US" sz="2800" dirty="0" err="1"/>
              <a:t>hr</a:t>
            </a:r>
            <a:r>
              <a:rPr lang="en-US" sz="2800" dirty="0"/>
              <a:t> </a:t>
            </a:r>
            <a:r>
              <a:rPr lang="en-US" sz="2800"/>
              <a:t>cover </a:t>
            </a:r>
            <a:r>
              <a:rPr lang="en-US" sz="2800" smtClean="0"/>
              <a:t>10.3 </a:t>
            </a:r>
            <a:r>
              <a:rPr lang="en-US" sz="2800" dirty="0"/>
              <a:t>ha/</a:t>
            </a:r>
            <a:r>
              <a:rPr lang="en-US" sz="2800" dirty="0" err="1"/>
              <a:t>hr</a:t>
            </a:r>
            <a:r>
              <a:rPr lang="en-US" sz="2800" dirty="0"/>
              <a:t> with </a:t>
            </a:r>
            <a:r>
              <a:rPr lang="en-US" sz="2800" dirty="0" smtClean="0"/>
              <a:t>40 </a:t>
            </a:r>
            <a:r>
              <a:rPr lang="en-US" sz="2800" dirty="0" err="1"/>
              <a:t>tonne</a:t>
            </a:r>
            <a:r>
              <a:rPr lang="en-US" sz="2800" dirty="0"/>
              <a:t> throughput – </a:t>
            </a:r>
            <a:r>
              <a:rPr lang="en-US" sz="2800" dirty="0" smtClean="0"/>
              <a:t>greatly reduced efficiency</a:t>
            </a:r>
            <a:endParaRPr lang="en-US" sz="2800" dirty="0"/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8% of all grain entering header is thrown out the back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Loss of 270 kg /ha or $80/ha</a:t>
            </a:r>
          </a:p>
        </p:txBody>
      </p:sp>
      <p:sp>
        <p:nvSpPr>
          <p:cNvPr id="5" name="Rectangle 4"/>
          <p:cNvSpPr/>
          <p:nvPr/>
        </p:nvSpPr>
        <p:spPr>
          <a:xfrm>
            <a:off x="379704" y="590822"/>
            <a:ext cx="83273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Interaction of harvesting speed and crop density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9304" y="5761376"/>
            <a:ext cx="79265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2800" i="1" dirty="0" smtClean="0">
                <a:solidFill>
                  <a:schemeClr val="bg1"/>
                </a:solidFill>
              </a:rPr>
              <a:t>While not logical decisions are legitimate</a:t>
            </a:r>
            <a:endParaRPr lang="en-US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54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2"/>
            <a:ext cx="7583487" cy="39587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 </a:t>
            </a:r>
            <a:r>
              <a:rPr lang="en-US" sz="2800" dirty="0" err="1" smtClean="0"/>
              <a:t>maximise</a:t>
            </a:r>
            <a:r>
              <a:rPr lang="en-US" sz="2800" dirty="0" smtClean="0"/>
              <a:t> impact of research and </a:t>
            </a:r>
            <a:r>
              <a:rPr lang="en-US" sz="2800" dirty="0" err="1" smtClean="0"/>
              <a:t>maximise</a:t>
            </a:r>
            <a:r>
              <a:rPr lang="en-US" sz="2800" dirty="0" smtClean="0"/>
              <a:t> innovation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All sectors must work together in partnership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They bring different but complementary skills to the table</a:t>
            </a:r>
          </a:p>
          <a:p>
            <a:pPr lvl="1">
              <a:buFont typeface="Wingdings" charset="2"/>
              <a:buChar char="Ø"/>
            </a:pPr>
            <a:r>
              <a:rPr lang="en-US" sz="2600" dirty="0" smtClean="0"/>
              <a:t>While science may have the best possible numbers if the customer is not involved you won’t make any progress</a:t>
            </a:r>
          </a:p>
        </p:txBody>
      </p:sp>
      <p:sp>
        <p:nvSpPr>
          <p:cNvPr id="5" name="Rectangle 4"/>
          <p:cNvSpPr/>
          <p:nvPr/>
        </p:nvSpPr>
        <p:spPr>
          <a:xfrm>
            <a:off x="379704" y="590822"/>
            <a:ext cx="832730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Where does this leave us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78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we want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Development of technologies and innovations that, when implemented, makes the system more productive</a:t>
            </a:r>
          </a:p>
          <a:p>
            <a:r>
              <a:rPr lang="en-US" sz="2800" dirty="0" smtClean="0"/>
              <a:t>Science and agribusiness contribute to this process – but they are different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2836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234819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Understanding of the foundations and principles that underpin production</a:t>
            </a:r>
          </a:p>
          <a:p>
            <a:r>
              <a:rPr lang="en-US" sz="2800" dirty="0" smtClean="0"/>
              <a:t>Development of new technologies and management systems for primary industry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549918" y="4598555"/>
            <a:ext cx="73715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Typically involves a reductionist approach and is not time bound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473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3007263"/>
            <a:ext cx="7583487" cy="177205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Needs to be peer reviewed</a:t>
            </a:r>
          </a:p>
          <a:p>
            <a:r>
              <a:rPr lang="en-US" sz="2800" dirty="0" smtClean="0"/>
              <a:t>Need to maintain our standards and capability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79463" y="1626209"/>
            <a:ext cx="73715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We need to do the best science that we can for a range of reasons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2862" y="5410384"/>
            <a:ext cx="73600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2800" i="1" dirty="0" smtClean="0">
                <a:solidFill>
                  <a:schemeClr val="bg1"/>
                </a:solidFill>
              </a:rPr>
              <a:t>Strong Scientific </a:t>
            </a:r>
            <a:r>
              <a:rPr lang="en-US" sz="2800" i="1" dirty="0" err="1" smtClean="0">
                <a:solidFill>
                  <a:schemeClr val="bg1"/>
                </a:solidFill>
              </a:rPr>
              <a:t>rigour</a:t>
            </a:r>
            <a:r>
              <a:rPr lang="en-US" sz="2800" i="1" dirty="0" smtClean="0">
                <a:solidFill>
                  <a:schemeClr val="bg1"/>
                </a:solidFill>
              </a:rPr>
              <a:t> is an important part of the process</a:t>
            </a:r>
            <a:endParaRPr lang="en-US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336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222" y="2245902"/>
            <a:ext cx="7583487" cy="32797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Technical aspects</a:t>
            </a:r>
          </a:p>
          <a:p>
            <a:r>
              <a:rPr lang="en-US" sz="2800" dirty="0" smtClean="0"/>
              <a:t>Financial management</a:t>
            </a:r>
          </a:p>
          <a:p>
            <a:r>
              <a:rPr lang="en-US" sz="2800" dirty="0" err="1" smtClean="0"/>
              <a:t>Labour</a:t>
            </a:r>
            <a:r>
              <a:rPr lang="en-US" sz="2800" dirty="0" smtClean="0"/>
              <a:t> and staff matters</a:t>
            </a:r>
          </a:p>
          <a:p>
            <a:r>
              <a:rPr lang="en-US" sz="2800" dirty="0" smtClean="0"/>
              <a:t>Logistics</a:t>
            </a:r>
          </a:p>
          <a:p>
            <a:r>
              <a:rPr lang="en-US" sz="2800" dirty="0" smtClean="0"/>
              <a:t>Other drivers for the business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79463" y="1626209"/>
            <a:ext cx="73715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Involves all aspects of the business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60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222" y="2245902"/>
            <a:ext cx="7956231" cy="308337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Technical matter are only part of the complexity</a:t>
            </a:r>
          </a:p>
          <a:p>
            <a:r>
              <a:rPr lang="en-US" sz="2800" dirty="0" smtClean="0"/>
              <a:t>Can play a role in innovation – the “D” in all parts</a:t>
            </a:r>
          </a:p>
          <a:p>
            <a:r>
              <a:rPr lang="en-US" sz="2800" dirty="0" smtClean="0"/>
              <a:t>It is time bound and decisions have to be made</a:t>
            </a:r>
          </a:p>
          <a:p>
            <a:r>
              <a:rPr lang="en-US" sz="2800" dirty="0" smtClean="0"/>
              <a:t>Has its own </a:t>
            </a:r>
            <a:r>
              <a:rPr lang="en-US" sz="2800" dirty="0" err="1" smtClean="0"/>
              <a:t>rigour</a:t>
            </a:r>
            <a:r>
              <a:rPr lang="en-US" sz="2800" dirty="0" smtClean="0"/>
              <a:t> – if you don’t make money you don’t stay in business</a:t>
            </a:r>
          </a:p>
        </p:txBody>
      </p:sp>
      <p:sp>
        <p:nvSpPr>
          <p:cNvPr id="5" name="Rectangle 4"/>
          <p:cNvSpPr/>
          <p:nvPr/>
        </p:nvSpPr>
        <p:spPr>
          <a:xfrm>
            <a:off x="779463" y="1626209"/>
            <a:ext cx="7848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Deals with all the complexity of the business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859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2"/>
            <a:ext cx="7583487" cy="27148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Address three aspects that impact the pathway of technology development and adoption</a:t>
            </a:r>
          </a:p>
          <a:p>
            <a:r>
              <a:rPr lang="en-US" sz="2800" dirty="0" smtClean="0"/>
              <a:t>Information and data</a:t>
            </a:r>
          </a:p>
          <a:p>
            <a:r>
              <a:rPr lang="en-US" sz="2800" dirty="0" smtClean="0"/>
              <a:t>Innovation in implementing technology</a:t>
            </a:r>
          </a:p>
          <a:p>
            <a:r>
              <a:rPr lang="en-US" sz="2800" dirty="0" smtClean="0"/>
              <a:t>Other drivers for the business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79463" y="590822"/>
            <a:ext cx="79275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Explore how the two components interact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1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1"/>
            <a:ext cx="7583487" cy="33957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Underpins the foundation of all aspects of the business</a:t>
            </a:r>
          </a:p>
          <a:p>
            <a:r>
              <a:rPr lang="en-US" sz="2800" dirty="0" smtClean="0"/>
              <a:t>Often viewed differently by science and agribusiness</a:t>
            </a:r>
          </a:p>
          <a:p>
            <a:r>
              <a:rPr lang="en-US" sz="2800" dirty="0" smtClean="0"/>
              <a:t>Science aims to get the best possible data</a:t>
            </a:r>
          </a:p>
          <a:p>
            <a:r>
              <a:rPr lang="en-US" sz="2800" dirty="0" smtClean="0"/>
              <a:t>May not always be required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79463" y="590822"/>
            <a:ext cx="79275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Information and data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818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476" y="1802611"/>
            <a:ext cx="7583487" cy="38540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err="1" smtClean="0"/>
              <a:t>Analyse</a:t>
            </a:r>
            <a:r>
              <a:rPr lang="en-US" sz="2800" dirty="0" smtClean="0"/>
              <a:t> a given site in any year</a:t>
            </a:r>
          </a:p>
          <a:p>
            <a:r>
              <a:rPr lang="en-US" sz="2800" dirty="0" smtClean="0"/>
              <a:t>Only right 68% of the time</a:t>
            </a:r>
          </a:p>
          <a:p>
            <a:r>
              <a:rPr lang="en-US" sz="2800" dirty="0" err="1" smtClean="0"/>
              <a:t>Analyse</a:t>
            </a:r>
            <a:r>
              <a:rPr lang="en-US" sz="2800" dirty="0" smtClean="0"/>
              <a:t> with additional years and relevant sites increases the accuracy by 40% (MET analysis)</a:t>
            </a:r>
          </a:p>
          <a:p>
            <a:r>
              <a:rPr lang="en-US" sz="2800" dirty="0" smtClean="0"/>
              <a:t>Statisticians view MET analysis as superior</a:t>
            </a:r>
          </a:p>
          <a:p>
            <a:r>
              <a:rPr lang="en-US" sz="2800" dirty="0" smtClean="0"/>
              <a:t>Growers want individual site data – they do their own analysis 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79463" y="590822"/>
            <a:ext cx="792755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National Variety testing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3518" y="5789841"/>
            <a:ext cx="8458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</a:pPr>
            <a:r>
              <a:rPr lang="en-US" sz="2800" i="1" dirty="0" smtClean="0">
                <a:solidFill>
                  <a:schemeClr val="bg1"/>
                </a:solidFill>
              </a:rPr>
              <a:t>Neither position is right or wrong – just different</a:t>
            </a:r>
            <a:endParaRPr lang="en-US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362159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322</TotalTime>
  <Words>675</Words>
  <Application>Microsoft Office PowerPoint</Application>
  <PresentationFormat>On-screen Show (4:3)</PresentationFormat>
  <Paragraphs>98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Revolution</vt:lpstr>
      <vt:lpstr>Building the evidence and rigour – combining science and experience</vt:lpstr>
      <vt:lpstr>Outcome we want</vt:lpstr>
      <vt:lpstr>Science</vt:lpstr>
      <vt:lpstr>Science</vt:lpstr>
      <vt:lpstr>Agribusiness</vt:lpstr>
      <vt:lpstr>Agribusiness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Impact of speed on harvesting efficiency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the evidence and rigour – combining science and experience</dc:title>
  <dc:creator>William Ryan</dc:creator>
  <cp:lastModifiedBy>Sophie Eder</cp:lastModifiedBy>
  <cp:revision>22</cp:revision>
  <dcterms:created xsi:type="dcterms:W3CDTF">2015-08-16T08:17:05Z</dcterms:created>
  <dcterms:modified xsi:type="dcterms:W3CDTF">2015-09-20T23:38:51Z</dcterms:modified>
</cp:coreProperties>
</file>